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notesMasterIdLst>
    <p:notesMasterId r:id="rId3"/>
  </p:notesMasterIdLst>
  <p:sldIdLst>
    <p:sldId id="256" r:id="rId2"/>
  </p:sldIdLst>
  <p:sldSz cx="25203150" cy="36004500"/>
  <p:notesSz cx="6858000" cy="9144000"/>
  <p:defaultTextStyle>
    <a:defPPr>
      <a:defRPr lang="it-IT"/>
    </a:defPPr>
    <a:lvl1pPr marL="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1pPr>
    <a:lvl2pPr marL="174879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2pPr>
    <a:lvl3pPr marL="349758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3pPr>
    <a:lvl4pPr marL="524637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4pPr>
    <a:lvl5pPr marL="699516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5pPr>
    <a:lvl6pPr marL="874395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6pPr>
    <a:lvl7pPr marL="1049274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7pPr>
    <a:lvl8pPr marL="1224153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8pPr>
    <a:lvl9pPr marL="1399032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79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2828"/>
    <a:srgbClr val="78B8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36" autoAdjust="0"/>
  </p:normalViewPr>
  <p:slideViewPr>
    <p:cSldViewPr>
      <p:cViewPr varScale="1">
        <p:scale>
          <a:sx n="13" d="100"/>
          <a:sy n="13" d="100"/>
        </p:scale>
        <p:origin x="2400" y="120"/>
      </p:cViewPr>
      <p:guideLst>
        <p:guide orient="horz" pos="11340"/>
        <p:guide pos="79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ll\Desktop\SUSHILA\NAST%2011\ARF\arsenic%20report\standard%20curv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r>
              <a:rPr lang="en-US" sz="2000" cap="none">
                <a:latin typeface="Palatino Linotype" panose="02040502050505030304" pitchFamily="18" charset="0"/>
              </a:rPr>
              <a:t>Mean chemical parameters in three GWZs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1508378472599863E-2"/>
          <c:y val="0.2809304023618453"/>
          <c:w val="0.8817727175994895"/>
          <c:h val="0.524850020538948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Sheet1!$A$147</c:f>
              <c:strCache>
                <c:ptCount val="1"/>
                <c:pt idx="0">
                  <c:v>NGWZ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Sheet1!$B$146:$E$146</c:f>
              <c:strCache>
                <c:ptCount val="4"/>
                <c:pt idx="0">
                  <c:v> Iron (mg/L)</c:v>
                </c:pt>
                <c:pt idx="1">
                  <c:v>Manganese (mg/L)</c:v>
                </c:pt>
                <c:pt idx="2">
                  <c:v>Ammonia (mg/L)</c:v>
                </c:pt>
                <c:pt idx="3">
                  <c:v>Nitrate (mg/L)</c:v>
                </c:pt>
              </c:strCache>
            </c:strRef>
          </c:cat>
          <c:val>
            <c:numRef>
              <c:f>Sheet1!$B$147:$E$147</c:f>
              <c:numCache>
                <c:formatCode>General</c:formatCode>
                <c:ptCount val="4"/>
                <c:pt idx="0">
                  <c:v>5</c:v>
                </c:pt>
                <c:pt idx="1">
                  <c:v>3.9</c:v>
                </c:pt>
                <c:pt idx="2">
                  <c:v>23</c:v>
                </c:pt>
                <c:pt idx="3">
                  <c:v>2.46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23-42DD-9AB9-0B8D1C1B5463}"/>
            </c:ext>
          </c:extLst>
        </c:ser>
        <c:ser>
          <c:idx val="1"/>
          <c:order val="1"/>
          <c:tx>
            <c:strRef>
              <c:f>Sheet1!$A$148</c:f>
              <c:strCache>
                <c:ptCount val="1"/>
                <c:pt idx="0">
                  <c:v>CGWZ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Sheet1!$B$146:$E$146</c:f>
              <c:strCache>
                <c:ptCount val="4"/>
                <c:pt idx="0">
                  <c:v> Iron (mg/L)</c:v>
                </c:pt>
                <c:pt idx="1">
                  <c:v>Manganese (mg/L)</c:v>
                </c:pt>
                <c:pt idx="2">
                  <c:v>Ammonia (mg/L)</c:v>
                </c:pt>
                <c:pt idx="3">
                  <c:v>Nitrate (mg/L)</c:v>
                </c:pt>
              </c:strCache>
            </c:strRef>
          </c:cat>
          <c:val>
            <c:numRef>
              <c:f>Sheet1!$B$148:$E$148</c:f>
              <c:numCache>
                <c:formatCode>General</c:formatCode>
                <c:ptCount val="4"/>
                <c:pt idx="0">
                  <c:v>9.0500000000000007</c:v>
                </c:pt>
                <c:pt idx="1">
                  <c:v>4.54</c:v>
                </c:pt>
                <c:pt idx="2">
                  <c:v>29.04</c:v>
                </c:pt>
                <c:pt idx="3">
                  <c:v>18.32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23-42DD-9AB9-0B8D1C1B5463}"/>
            </c:ext>
          </c:extLst>
        </c:ser>
        <c:ser>
          <c:idx val="2"/>
          <c:order val="2"/>
          <c:tx>
            <c:strRef>
              <c:f>Sheet1!$A$149</c:f>
              <c:strCache>
                <c:ptCount val="1"/>
                <c:pt idx="0">
                  <c:v>SGWZ</c:v>
                </c:pt>
              </c:strCache>
            </c:strRef>
          </c:tx>
          <c:spPr>
            <a:pattFill prst="narHorz">
              <a:fgClr>
                <a:schemeClr val="accent3"/>
              </a:fgClr>
              <a:bgClr>
                <a:schemeClr val="accent3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Sheet1!$B$146:$E$146</c:f>
              <c:strCache>
                <c:ptCount val="4"/>
                <c:pt idx="0">
                  <c:v> Iron (mg/L)</c:v>
                </c:pt>
                <c:pt idx="1">
                  <c:v>Manganese (mg/L)</c:v>
                </c:pt>
                <c:pt idx="2">
                  <c:v>Ammonia (mg/L)</c:v>
                </c:pt>
                <c:pt idx="3">
                  <c:v>Nitrate (mg/L)</c:v>
                </c:pt>
              </c:strCache>
            </c:strRef>
          </c:cat>
          <c:val>
            <c:numRef>
              <c:f>Sheet1!$B$149:$E$149</c:f>
              <c:numCache>
                <c:formatCode>General</c:formatCode>
                <c:ptCount val="4"/>
                <c:pt idx="0">
                  <c:v>8.3700000000000028</c:v>
                </c:pt>
                <c:pt idx="1">
                  <c:v>4.46</c:v>
                </c:pt>
                <c:pt idx="2">
                  <c:v>12.08</c:v>
                </c:pt>
                <c:pt idx="3">
                  <c:v>7.3599999999999994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723-42DD-9AB9-0B8D1C1B546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143666560"/>
        <c:axId val="143590912"/>
      </c:barChart>
      <c:catAx>
        <c:axId val="1436665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r>
                  <a:rPr lang="en-US" sz="2000" b="0">
                    <a:latin typeface="Palatino Linotype" panose="02040502050505030304" pitchFamily="18" charset="0"/>
                  </a:rPr>
                  <a:t>Chemical parameters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143590912"/>
        <c:crosses val="autoZero"/>
        <c:auto val="1"/>
        <c:lblAlgn val="ctr"/>
        <c:lblOffset val="100"/>
        <c:noMultiLvlLbl val="0"/>
      </c:catAx>
      <c:valAx>
        <c:axId val="14359091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r>
                  <a:rPr lang="en-US" sz="2000" b="0">
                    <a:latin typeface="Palatino Linotype" panose="02040502050505030304" pitchFamily="18" charset="0"/>
                  </a:rPr>
                  <a:t>Concentration (mg/L)</a:t>
                </a:r>
              </a:p>
            </c:rich>
          </c:tx>
          <c:layout>
            <c:manualLayout>
              <c:xMode val="edge"/>
              <c:yMode val="edge"/>
              <c:x val="3.9008650159640827E-2"/>
              <c:y val="0.3475011488033561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143666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91A69D-8F6D-494D-BA4A-DC80B305AE76}" type="datetimeFigureOut">
              <a:rPr lang="it-IT" smtClean="0"/>
              <a:pPr/>
              <a:t>02/04/2019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685800"/>
            <a:ext cx="2400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F6240B-919E-477D-AE7B-E292AD6F2BB6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3497580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748790" algn="l" defTabSz="3497580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3497580" algn="l" defTabSz="3497580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5246370" algn="l" defTabSz="3497580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6995160" algn="l" defTabSz="3497580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8743950" algn="l" defTabSz="3497580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10492740" algn="l" defTabSz="3497580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12241530" algn="l" defTabSz="3497580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13990320" algn="l" defTabSz="3497580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6240B-919E-477D-AE7B-E292AD6F2BB6}" type="slidenum">
              <a:rPr lang="it-IT" smtClean="0"/>
              <a:pPr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99676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1417677" y="28086988"/>
            <a:ext cx="23785473" cy="125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58" tIns="174879" rIns="349758" bIns="174879" anchor="t" compatLnSpc="1"/>
          <a:lstStyle/>
          <a:p>
            <a:endParaRPr kumimoji="0" lang="en-US" dirty="0"/>
          </a:p>
        </p:txBody>
      </p:sp>
      <p:sp>
        <p:nvSpPr>
          <p:cNvPr id="29" name="Titolo 28"/>
          <p:cNvSpPr>
            <a:spLocks noGrp="1"/>
          </p:cNvSpPr>
          <p:nvPr>
            <p:ph type="ctrTitle"/>
          </p:nvPr>
        </p:nvSpPr>
        <p:spPr>
          <a:xfrm>
            <a:off x="1050131" y="25480410"/>
            <a:ext cx="23312914" cy="6417469"/>
          </a:xfrm>
        </p:spPr>
        <p:txBody>
          <a:bodyPr anchor="t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050131" y="20402550"/>
            <a:ext cx="23312914" cy="4800600"/>
          </a:xfrm>
        </p:spPr>
        <p:txBody>
          <a:bodyPr anchor="b"/>
          <a:lstStyle>
            <a:lvl1pPr marL="0" indent="0" algn="l">
              <a:buNone/>
              <a:defRPr sz="9200">
                <a:solidFill>
                  <a:schemeClr val="tx2">
                    <a:shade val="75000"/>
                  </a:schemeClr>
                </a:solidFill>
              </a:defRPr>
            </a:lvl1pPr>
            <a:lvl2pPr marL="1748790" indent="0" algn="ctr">
              <a:buNone/>
            </a:lvl2pPr>
            <a:lvl3pPr marL="3497580" indent="0" algn="ctr">
              <a:buNone/>
            </a:lvl3pPr>
            <a:lvl4pPr marL="5246370" indent="0" algn="ctr">
              <a:buNone/>
            </a:lvl4pPr>
            <a:lvl5pPr marL="6995160" indent="0" algn="ctr">
              <a:buNone/>
            </a:lvl5pPr>
            <a:lvl6pPr marL="8743950" indent="0" algn="ctr">
              <a:buNone/>
            </a:lvl6pPr>
            <a:lvl7pPr marL="10492740" indent="0" algn="ctr">
              <a:buNone/>
            </a:lvl7pPr>
            <a:lvl8pPr marL="12241530" indent="0" algn="ctr">
              <a:buNone/>
            </a:lvl8pPr>
            <a:lvl9pPr marL="13990320" indent="0" algn="ctr">
              <a:buNone/>
            </a:lvl9pPr>
          </a:lstStyle>
          <a:p>
            <a:r>
              <a:rPr kumimoji="0" lang="it-IT"/>
              <a:t>Fare clic per modificare lo stile del sottotitolo dello schema</a:t>
            </a:r>
            <a:endParaRPr kumimoji="0" lang="en-US"/>
          </a:p>
        </p:txBody>
      </p:sp>
      <p:sp>
        <p:nvSpPr>
          <p:cNvPr id="16" name="Segnaposto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4/2/2019</a:t>
            </a:fld>
            <a:endParaRPr lang="en-US" sz="7700" dirty="0">
              <a:solidFill>
                <a:srgbClr val="FFFFFF"/>
              </a:solidFill>
            </a:endParaRP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15" name="Segnaposto numero diapositiva 14"/>
          <p:cNvSpPr>
            <a:spLocks noGrp="1"/>
          </p:cNvSpPr>
          <p:nvPr>
            <p:ph type="sldNum" sz="quarter" idx="12"/>
          </p:nvPr>
        </p:nvSpPr>
        <p:spPr>
          <a:xfrm>
            <a:off x="22682835" y="33988248"/>
            <a:ext cx="2091861" cy="1296162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02/04/2019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18902363" y="2883702"/>
            <a:ext cx="5040630" cy="30720506"/>
          </a:xfrm>
        </p:spPr>
        <p:txBody>
          <a:bodyPr vert="eaVert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260157" y="2883702"/>
            <a:ext cx="17222153" cy="30720506"/>
          </a:xfrm>
        </p:spPr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4/2/2019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 userDrawn="1"/>
        </p:nvSpPr>
        <p:spPr>
          <a:xfrm>
            <a:off x="0" y="0"/>
            <a:ext cx="25203150" cy="36004500"/>
          </a:xfrm>
          <a:prstGeom prst="rect">
            <a:avLst/>
          </a:prstGeom>
          <a:solidFill>
            <a:schemeClr val="bg1">
              <a:alpha val="4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o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27" name="Segnaposto contenut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02/04/2019</a:t>
            </a:fld>
            <a:endParaRPr lang="it-IT" dirty="0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>
          <a:xfrm>
            <a:off x="9871234" y="400053"/>
            <a:ext cx="7980998" cy="1516856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2"/>
          </p:nvPr>
        </p:nvSpPr>
        <p:spPr>
          <a:xfrm>
            <a:off x="22682835" y="33988248"/>
            <a:ext cx="2091861" cy="1296162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1417677" y="18085738"/>
            <a:ext cx="23785473" cy="125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58" tIns="174879" rIns="349758" bIns="174879" anchor="t" compatLnSpc="1"/>
          <a:lstStyle/>
          <a:p>
            <a:endParaRPr kumimoji="0" lang="en-US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idx="1"/>
          </p:nvPr>
        </p:nvSpPr>
        <p:spPr>
          <a:xfrm>
            <a:off x="1050131" y="8801100"/>
            <a:ext cx="23312914" cy="6400800"/>
          </a:xfrm>
        </p:spPr>
        <p:txBody>
          <a:bodyPr anchor="b"/>
          <a:lstStyle>
            <a:lvl1pPr marL="0" indent="0" algn="r">
              <a:buNone/>
              <a:defRPr sz="77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02/04/2019</a:t>
            </a:fld>
            <a:endParaRPr lang="it-IT" dirty="0"/>
          </a:p>
        </p:txBody>
      </p:sp>
      <p:sp>
        <p:nvSpPr>
          <p:cNvPr id="11" name="Segnaposto piè di pagin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497434" y="15472199"/>
            <a:ext cx="23942993" cy="6220331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19"/>
          <p:cNvSpPr>
            <a:spLocks noGrp="1"/>
          </p:cNvSpPr>
          <p:nvPr>
            <p:ph type="title"/>
          </p:nvPr>
        </p:nvSpPr>
        <p:spPr>
          <a:xfrm>
            <a:off x="831704" y="2400300"/>
            <a:ext cx="23942993" cy="4416552"/>
          </a:xfrm>
        </p:spPr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14" name="Segnaposto contenuto 13"/>
          <p:cNvSpPr>
            <a:spLocks noGrp="1"/>
          </p:cNvSpPr>
          <p:nvPr>
            <p:ph sz="half" idx="1"/>
          </p:nvPr>
        </p:nvSpPr>
        <p:spPr>
          <a:xfrm>
            <a:off x="840105" y="8401050"/>
            <a:ext cx="11551444" cy="24803100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2"/>
          </p:nvPr>
        </p:nvSpPr>
        <p:spPr>
          <a:xfrm>
            <a:off x="12811601" y="8401050"/>
            <a:ext cx="11971496" cy="24803100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02/04/2019</a:t>
            </a:fld>
            <a:endParaRPr lang="it-IT" dirty="0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1" name="Segnaposto numero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olo 28"/>
          <p:cNvSpPr>
            <a:spLocks noGrp="1"/>
          </p:cNvSpPr>
          <p:nvPr>
            <p:ph type="title"/>
          </p:nvPr>
        </p:nvSpPr>
        <p:spPr>
          <a:xfrm>
            <a:off x="840105" y="28403550"/>
            <a:ext cx="23732966" cy="463391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775730" y="3500437"/>
            <a:ext cx="11825845" cy="3358751"/>
          </a:xfrm>
        </p:spPr>
        <p:txBody>
          <a:bodyPr anchor="ctr"/>
          <a:lstStyle>
            <a:lvl1pPr marL="0" indent="0">
              <a:buNone/>
              <a:defRPr sz="69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7700" b="1"/>
            </a:lvl2pPr>
            <a:lvl3pPr>
              <a:buNone/>
              <a:defRPr sz="6900" b="1"/>
            </a:lvl3pPr>
            <a:lvl4pPr>
              <a:buNone/>
              <a:defRPr sz="6100" b="1"/>
            </a:lvl4pPr>
            <a:lvl5pPr>
              <a:buNone/>
              <a:defRPr sz="61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25" name="Segnaposto testo 24"/>
          <p:cNvSpPr>
            <a:spLocks noGrp="1"/>
          </p:cNvSpPr>
          <p:nvPr>
            <p:ph type="body" sz="half" idx="3"/>
          </p:nvPr>
        </p:nvSpPr>
        <p:spPr>
          <a:xfrm>
            <a:off x="12802852" y="3500437"/>
            <a:ext cx="11830489" cy="3358751"/>
          </a:xfrm>
        </p:spPr>
        <p:txBody>
          <a:bodyPr anchor="ctr"/>
          <a:lstStyle>
            <a:lvl1pPr marL="0" indent="0">
              <a:buNone/>
              <a:defRPr sz="69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7700" b="1"/>
            </a:lvl2pPr>
            <a:lvl3pPr>
              <a:buNone/>
              <a:defRPr sz="6900" b="1"/>
            </a:lvl3pPr>
            <a:lvl4pPr>
              <a:buNone/>
              <a:defRPr sz="6100" b="1"/>
            </a:lvl4pPr>
            <a:lvl5pPr>
              <a:buNone/>
              <a:defRPr sz="61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775730" y="6909197"/>
            <a:ext cx="11825845" cy="20694256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28" name="Segnaposto contenuto 27"/>
          <p:cNvSpPr>
            <a:spLocks noGrp="1"/>
          </p:cNvSpPr>
          <p:nvPr>
            <p:ph sz="quarter" idx="4"/>
          </p:nvPr>
        </p:nvSpPr>
        <p:spPr>
          <a:xfrm>
            <a:off x="12813062" y="6909197"/>
            <a:ext cx="11820277" cy="20694256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02/04/2019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22682835" y="34004250"/>
            <a:ext cx="2100263" cy="1296162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417677" y="31603953"/>
            <a:ext cx="23785473" cy="125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58" tIns="174879" rIns="349758" bIns="174879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olo 29"/>
          <p:cNvSpPr>
            <a:spLocks noGrp="1"/>
          </p:cNvSpPr>
          <p:nvPr>
            <p:ph type="title"/>
          </p:nvPr>
        </p:nvSpPr>
        <p:spPr>
          <a:xfrm>
            <a:off x="831704" y="2400300"/>
            <a:ext cx="23942993" cy="4416552"/>
          </a:xfrm>
        </p:spPr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02/04/2019</a:t>
            </a:fld>
            <a:endParaRPr lang="it-IT" dirty="0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02/04/2019</a:t>
            </a:fld>
            <a:endParaRPr lang="it-IT" dirty="0"/>
          </a:p>
        </p:txBody>
      </p:sp>
      <p:sp>
        <p:nvSpPr>
          <p:cNvPr id="24" name="Segnaposto piè di pagina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1417677" y="30707867"/>
            <a:ext cx="23785473" cy="125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58" tIns="174879" rIns="349758" bIns="174879" anchor="t" compatLnSpc="1"/>
          <a:lstStyle/>
          <a:p>
            <a:endParaRPr kumimoji="0" lang="en-US" dirty="0"/>
          </a:p>
        </p:txBody>
      </p:sp>
      <p:sp>
        <p:nvSpPr>
          <p:cNvPr id="12" name="Titolo 11"/>
          <p:cNvSpPr>
            <a:spLocks noGrp="1"/>
          </p:cNvSpPr>
          <p:nvPr>
            <p:ph type="title"/>
          </p:nvPr>
        </p:nvSpPr>
        <p:spPr>
          <a:xfrm>
            <a:off x="1260157" y="28803600"/>
            <a:ext cx="23312914" cy="2733675"/>
          </a:xfrm>
        </p:spPr>
        <p:txBody>
          <a:bodyPr anchor="ctr"/>
          <a:lstStyle>
            <a:lvl1pPr algn="l">
              <a:buNone/>
              <a:defRPr sz="7700" b="1"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26" name="Segnaposto testo 25"/>
          <p:cNvSpPr>
            <a:spLocks noGrp="1"/>
          </p:cNvSpPr>
          <p:nvPr>
            <p:ph type="body" idx="2"/>
          </p:nvPr>
        </p:nvSpPr>
        <p:spPr>
          <a:xfrm>
            <a:off x="1260159" y="3200400"/>
            <a:ext cx="8291663" cy="25203150"/>
          </a:xfrm>
        </p:spPr>
        <p:txBody>
          <a:bodyPr/>
          <a:lstStyle>
            <a:lvl1pPr marL="0" indent="0">
              <a:buNone/>
              <a:defRPr sz="5400"/>
            </a:lvl1pPr>
            <a:lvl2pPr>
              <a:buNone/>
              <a:defRPr sz="4600"/>
            </a:lvl2pPr>
            <a:lvl3pPr>
              <a:buNone/>
              <a:defRPr sz="3800"/>
            </a:lvl3pPr>
            <a:lvl4pPr>
              <a:buNone/>
              <a:defRPr sz="3400"/>
            </a:lvl4pPr>
            <a:lvl5pPr>
              <a:buNone/>
              <a:defRPr sz="34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14" name="Segnaposto contenuto 13"/>
          <p:cNvSpPr>
            <a:spLocks noGrp="1"/>
          </p:cNvSpPr>
          <p:nvPr>
            <p:ph sz="half" idx="1"/>
          </p:nvPr>
        </p:nvSpPr>
        <p:spPr>
          <a:xfrm>
            <a:off x="9853731" y="3200400"/>
            <a:ext cx="14719340" cy="25203150"/>
          </a:xfr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200"/>
            </a:lvl3pPr>
            <a:lvl4pPr>
              <a:defRPr sz="7700"/>
            </a:lvl4pPr>
            <a:lvl5pPr>
              <a:defRPr sz="77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02/04/2019</a:t>
            </a:fld>
            <a:endParaRPr lang="it-IT" dirty="0"/>
          </a:p>
        </p:txBody>
      </p:sp>
      <p:sp>
        <p:nvSpPr>
          <p:cNvPr id="29" name="Segnaposto piè di pagina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gnaposto immagine 12"/>
          <p:cNvSpPr>
            <a:spLocks noGrp="1"/>
          </p:cNvSpPr>
          <p:nvPr>
            <p:ph type="pic" idx="1"/>
          </p:nvPr>
        </p:nvSpPr>
        <p:spPr>
          <a:xfrm>
            <a:off x="9661207" y="3237329"/>
            <a:ext cx="13861733" cy="192024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12200"/>
            </a:lvl1pPr>
          </a:lstStyle>
          <a:p>
            <a:r>
              <a:rPr kumimoji="0" lang="it-IT" dirty="0"/>
              <a:t>Fare clic sull'icona per inserire un'immagine</a:t>
            </a:r>
            <a:endParaRPr kumimoji="0" lang="en-US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02/04/2019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1" name="Segnaposto numero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>
          <a:xfrm>
            <a:off x="1050131" y="26217240"/>
            <a:ext cx="16172021" cy="2742012"/>
          </a:xfrm>
        </p:spPr>
        <p:txBody>
          <a:bodyPr anchor="ctr"/>
          <a:lstStyle>
            <a:lvl1pPr algn="l">
              <a:buNone/>
              <a:defRPr sz="7700" b="1"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26" name="Segnaposto testo 25"/>
          <p:cNvSpPr>
            <a:spLocks noGrp="1"/>
          </p:cNvSpPr>
          <p:nvPr>
            <p:ph type="body" sz="half" idx="2"/>
          </p:nvPr>
        </p:nvSpPr>
        <p:spPr>
          <a:xfrm>
            <a:off x="1050131" y="29049394"/>
            <a:ext cx="16172021" cy="4033838"/>
          </a:xfrm>
        </p:spPr>
        <p:txBody>
          <a:bodyPr lIns="419710" tIns="0"/>
          <a:lstStyle>
            <a:lvl1pPr marL="0" indent="0">
              <a:buNone/>
              <a:defRPr sz="5400"/>
            </a:lvl1pPr>
            <a:lvl2pPr>
              <a:defRPr sz="46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alphaModFix amt="10000"/>
            <a:lum/>
          </a:blip>
          <a:srcRect/>
          <a:stretch>
            <a:fillRect l="-15000" t="5000" r="-15000" b="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1417677" y="5517217"/>
            <a:ext cx="23785473" cy="125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58" tIns="174879" rIns="349758" bIns="174879" anchor="t" compatLnSpc="1"/>
          <a:lstStyle/>
          <a:p>
            <a:endParaRPr kumimoji="0" lang="en-US" dirty="0"/>
          </a:p>
        </p:txBody>
      </p:sp>
      <p:sp>
        <p:nvSpPr>
          <p:cNvPr id="8" name="Segnaposto testo 7"/>
          <p:cNvSpPr>
            <a:spLocks noGrp="1"/>
          </p:cNvSpPr>
          <p:nvPr>
            <p:ph type="body" idx="1"/>
          </p:nvPr>
        </p:nvSpPr>
        <p:spPr>
          <a:xfrm>
            <a:off x="840105" y="8159353"/>
            <a:ext cx="23942993" cy="23761306"/>
          </a:xfrm>
          <a:prstGeom prst="rect">
            <a:avLst/>
          </a:prstGeom>
        </p:spPr>
        <p:txBody>
          <a:bodyPr vert="horz" lIns="349758" tIns="174879" rIns="349758" bIns="174879">
            <a:normAutofit/>
          </a:bodyPr>
          <a:lstStyle/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  <a:p>
            <a:pPr lvl="1" eaLnBrk="1" latinLnBrk="0" hangingPunct="1"/>
            <a:r>
              <a:rPr kumimoji="0" lang="it-IT"/>
              <a:t>Secondo livello</a:t>
            </a:r>
          </a:p>
          <a:p>
            <a:pPr lvl="2" eaLnBrk="1" latinLnBrk="0" hangingPunct="1"/>
            <a:r>
              <a:rPr kumimoji="0" lang="it-IT"/>
              <a:t>Terzo livello</a:t>
            </a:r>
          </a:p>
          <a:p>
            <a:pPr lvl="3" eaLnBrk="1" latinLnBrk="0" hangingPunct="1"/>
            <a:r>
              <a:rPr kumimoji="0" lang="it-IT"/>
              <a:t>Quarto livello</a:t>
            </a:r>
          </a:p>
          <a:p>
            <a:pPr lvl="4" eaLnBrk="1" latinLnBrk="0" hangingPunct="1"/>
            <a:r>
              <a:rPr kumimoji="0" lang="it-IT"/>
              <a:t>Quinto livello</a:t>
            </a:r>
            <a:endParaRPr kumimoji="0" lang="en-US"/>
          </a:p>
        </p:txBody>
      </p:sp>
      <p:sp>
        <p:nvSpPr>
          <p:cNvPr id="11" name="Segnaposto data 10"/>
          <p:cNvSpPr>
            <a:spLocks noGrp="1"/>
          </p:cNvSpPr>
          <p:nvPr>
            <p:ph type="dt" sz="half" idx="2"/>
          </p:nvPr>
        </p:nvSpPr>
        <p:spPr>
          <a:xfrm>
            <a:off x="17852231" y="400053"/>
            <a:ext cx="6930866" cy="1516856"/>
          </a:xfrm>
          <a:prstGeom prst="rect">
            <a:avLst/>
          </a:prstGeom>
        </p:spPr>
        <p:txBody>
          <a:bodyPr vert="horz" lIns="349758" tIns="174879" rIns="349758" bIns="174879"/>
          <a:lstStyle>
            <a:lvl1pPr algn="l" eaLnBrk="1" latinLnBrk="0" hangingPunct="1">
              <a:defRPr kumimoji="0" sz="46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3A271A1-F6D6-438B-A432-4747EE7ECD40}" type="datetimeFigureOut">
              <a:rPr lang="en-US" smtClean="0"/>
              <a:pPr/>
              <a:t>4/2/2019</a:t>
            </a:fld>
            <a:endParaRPr lang="en-US" sz="5400" dirty="0">
              <a:solidFill>
                <a:schemeClr val="tx2"/>
              </a:solidFill>
            </a:endParaRPr>
          </a:p>
        </p:txBody>
      </p:sp>
      <p:sp>
        <p:nvSpPr>
          <p:cNvPr id="28" name="Segnaposto piè di pagina 27"/>
          <p:cNvSpPr>
            <a:spLocks noGrp="1"/>
          </p:cNvSpPr>
          <p:nvPr>
            <p:ph type="ftr" sz="quarter" idx="3"/>
          </p:nvPr>
        </p:nvSpPr>
        <p:spPr>
          <a:xfrm>
            <a:off x="8611076" y="400053"/>
            <a:ext cx="9241155" cy="1516856"/>
          </a:xfrm>
          <a:prstGeom prst="rect">
            <a:avLst/>
          </a:prstGeom>
        </p:spPr>
        <p:txBody>
          <a:bodyPr vert="horz" lIns="349758" tIns="174879" rIns="349758" bIns="174879"/>
          <a:lstStyle>
            <a:lvl1pPr algn="r" eaLnBrk="1" latinLnBrk="0" hangingPunct="1">
              <a:defRPr kumimoji="0" sz="46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sz="5400" dirty="0">
              <a:solidFill>
                <a:schemeClr val="tx2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22682835" y="34004253"/>
            <a:ext cx="2100263" cy="1283494"/>
          </a:xfrm>
          <a:prstGeom prst="rect">
            <a:avLst/>
          </a:prstGeom>
        </p:spPr>
        <p:txBody>
          <a:bodyPr vert="horz" lIns="349758" tIns="174879" rIns="349758" bIns="174879"/>
          <a:lstStyle>
            <a:lvl1pPr algn="r" eaLnBrk="1" latinLnBrk="0" hangingPunct="1">
              <a:defRPr kumimoji="0" sz="46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5400" b="1" dirty="0">
              <a:solidFill>
                <a:srgbClr val="FFFFFF"/>
              </a:solidFill>
            </a:endParaRPr>
          </a:p>
        </p:txBody>
      </p:sp>
      <p:sp>
        <p:nvSpPr>
          <p:cNvPr id="10" name="Segnaposto titolo 9"/>
          <p:cNvSpPr>
            <a:spLocks noGrp="1"/>
          </p:cNvSpPr>
          <p:nvPr>
            <p:ph type="title"/>
          </p:nvPr>
        </p:nvSpPr>
        <p:spPr>
          <a:xfrm>
            <a:off x="840105" y="2400300"/>
            <a:ext cx="23942993" cy="4400550"/>
          </a:xfrm>
          <a:prstGeom prst="rect">
            <a:avLst/>
          </a:prstGeom>
        </p:spPr>
        <p:txBody>
          <a:bodyPr vert="horz" lIns="349758" tIns="174879" rIns="349758" bIns="174879" anchor="ctr">
            <a:normAutofit/>
          </a:bodyPr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1417677" y="5517217"/>
            <a:ext cx="23785473" cy="125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58" tIns="174879" rIns="349758" bIns="174879" anchor="t" compatLnSpc="1"/>
          <a:lstStyle/>
          <a:p>
            <a:endParaRPr kumimoji="0" lang="en-US" dirty="0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1417677" y="5554429"/>
            <a:ext cx="23785473" cy="125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58" tIns="174879" rIns="349758" bIns="174879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</p:sldLayoutIdLst>
  <p:txStyles>
    <p:titleStyle>
      <a:lvl1pPr algn="l" rtl="0" eaLnBrk="1" latinLnBrk="0" hangingPunct="1">
        <a:spcBef>
          <a:spcPct val="0"/>
        </a:spcBef>
        <a:buNone/>
        <a:defRPr kumimoji="0" sz="138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1311593" indent="-1311593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12200" kern="1200">
          <a:solidFill>
            <a:schemeClr val="tx2"/>
          </a:solidFill>
          <a:latin typeface="+mn-lt"/>
          <a:ea typeface="+mn-ea"/>
          <a:cs typeface="+mn-cs"/>
        </a:defRPr>
      </a:lvl1pPr>
      <a:lvl2pPr marL="2841784" indent="-1092994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10700" kern="1200">
          <a:solidFill>
            <a:schemeClr val="tx2"/>
          </a:solidFill>
          <a:latin typeface="+mn-lt"/>
          <a:ea typeface="+mn-ea"/>
          <a:cs typeface="+mn-cs"/>
        </a:defRPr>
      </a:lvl2pPr>
      <a:lvl3pPr marL="4371975" indent="-874395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9200" kern="1200">
          <a:solidFill>
            <a:schemeClr val="tx2"/>
          </a:solidFill>
          <a:latin typeface="+mn-lt"/>
          <a:ea typeface="+mn-ea"/>
          <a:cs typeface="+mn-cs"/>
        </a:defRPr>
      </a:lvl3pPr>
      <a:lvl4pPr marL="6120765" indent="-874395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7700" kern="1200">
          <a:solidFill>
            <a:schemeClr val="tx2"/>
          </a:solidFill>
          <a:latin typeface="+mn-lt"/>
          <a:ea typeface="+mn-ea"/>
          <a:cs typeface="+mn-cs"/>
        </a:defRPr>
      </a:lvl4pPr>
      <a:lvl5pPr marL="7869555" indent="-874395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6900" kern="1200">
          <a:solidFill>
            <a:schemeClr val="tx2"/>
          </a:solidFill>
          <a:latin typeface="+mn-lt"/>
          <a:ea typeface="+mn-ea"/>
          <a:cs typeface="+mn-cs"/>
        </a:defRPr>
      </a:lvl5pPr>
      <a:lvl6pPr marL="9618345" indent="-874395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6900" kern="1200">
          <a:solidFill>
            <a:schemeClr val="tx2"/>
          </a:solidFill>
          <a:latin typeface="+mn-lt"/>
          <a:ea typeface="+mn-ea"/>
          <a:cs typeface="+mn-cs"/>
        </a:defRPr>
      </a:lvl6pPr>
      <a:lvl7pPr marL="11367135" indent="-874395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6100" kern="1200">
          <a:solidFill>
            <a:schemeClr val="tx2"/>
          </a:solidFill>
          <a:latin typeface="+mn-lt"/>
          <a:ea typeface="+mn-ea"/>
          <a:cs typeface="+mn-cs"/>
        </a:defRPr>
      </a:lvl7pPr>
      <a:lvl8pPr marL="13115925" indent="-874395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61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14864715" indent="-874395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5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7487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34975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52463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69951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87439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04927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224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11" Type="http://schemas.openxmlformats.org/officeDocument/2006/relationships/image" Target="../media/image11.jpeg"/><Relationship Id="rId5" Type="http://schemas.openxmlformats.org/officeDocument/2006/relationships/image" Target="../media/image6.jpeg"/><Relationship Id="rId10" Type="http://schemas.openxmlformats.org/officeDocument/2006/relationships/image" Target="../media/image10.jpeg"/><Relationship Id="rId4" Type="http://schemas.openxmlformats.org/officeDocument/2006/relationships/image" Target="../media/image5.pn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10000"/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0" y="4320730"/>
            <a:ext cx="432065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2000" dirty="0">
                <a:latin typeface="Palatino Linotype" pitchFamily="18" charset="0"/>
              </a:rPr>
              <a:t>SCIENCE, INFORMATION AND TECHNOLOGY NATIONAL YOUTH CONFERENCE</a:t>
            </a:r>
            <a:endParaRPr lang="it-IT" sz="2000" baseline="0" dirty="0">
              <a:latin typeface="Palatino Linotype" pitchFamily="18" charset="0"/>
            </a:endParaRPr>
          </a:p>
          <a:p>
            <a:pPr algn="ctr">
              <a:lnSpc>
                <a:spcPct val="150000"/>
              </a:lnSpc>
            </a:pPr>
            <a:endParaRPr lang="it-IT" sz="2000" baseline="0" dirty="0">
              <a:latin typeface="Palatino Linotype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it-IT" sz="2000" dirty="0">
                <a:latin typeface="Palatino Linotype" pitchFamily="18" charset="0"/>
              </a:rPr>
              <a:t>JUNE 15-17, 2018</a:t>
            </a:r>
          </a:p>
        </p:txBody>
      </p:sp>
      <p:cxnSp>
        <p:nvCxnSpPr>
          <p:cNvPr id="9" name="Connettore 1 8"/>
          <p:cNvCxnSpPr/>
          <p:nvPr/>
        </p:nvCxnSpPr>
        <p:spPr>
          <a:xfrm>
            <a:off x="4320655" y="2808562"/>
            <a:ext cx="20520000" cy="0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/>
          <p:cNvSpPr txBox="1"/>
          <p:nvPr/>
        </p:nvSpPr>
        <p:spPr>
          <a:xfrm>
            <a:off x="4320654" y="360290"/>
            <a:ext cx="20520000" cy="236988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endParaRPr lang="it-IT" sz="2800" dirty="0">
              <a:solidFill>
                <a:schemeClr val="bg1"/>
              </a:solidFill>
              <a:latin typeface="Palatino Linotype" pitchFamily="18" charset="0"/>
            </a:endParaRPr>
          </a:p>
          <a:p>
            <a:pPr algn="ctr"/>
            <a:endParaRPr lang="it-IT" sz="6000" dirty="0">
              <a:solidFill>
                <a:schemeClr val="bg1"/>
              </a:solidFill>
              <a:latin typeface="Palatino Linotype" pitchFamily="18" charset="0"/>
            </a:endParaRPr>
          </a:p>
          <a:p>
            <a:pPr algn="ctr"/>
            <a:endParaRPr lang="it-IT" sz="6000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0" y="34132042"/>
            <a:ext cx="4320655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it-IT" sz="2000" i="1" dirty="0">
                <a:latin typeface="Palatino Linotype" pitchFamily="18" charset="0"/>
              </a:rPr>
              <a:t>LALITPUR, NEPAL</a:t>
            </a:r>
          </a:p>
        </p:txBody>
      </p:sp>
      <p:cxnSp>
        <p:nvCxnSpPr>
          <p:cNvPr id="13" name="Connettore 1 12"/>
          <p:cNvCxnSpPr/>
          <p:nvPr/>
        </p:nvCxnSpPr>
        <p:spPr>
          <a:xfrm>
            <a:off x="4320655" y="3096594"/>
            <a:ext cx="0" cy="3175552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ttangolo 27"/>
          <p:cNvSpPr/>
          <p:nvPr/>
        </p:nvSpPr>
        <p:spPr>
          <a:xfrm>
            <a:off x="0" y="35140154"/>
            <a:ext cx="25203149" cy="57606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latin typeface="Palatino Linotype" pitchFamily="18" charset="0"/>
              </a:rPr>
              <a:t>SCIENCE, INFORMATION AND TECHNOLOGY CONFERENCE 2018 (SITNYC-2018) </a:t>
            </a:r>
          </a:p>
          <a:p>
            <a:pPr algn="ctr"/>
            <a:r>
              <a:rPr lang="it-IT" sz="1600" dirty="0">
                <a:latin typeface="Palatino Linotype" pitchFamily="18" charset="0"/>
              </a:rPr>
              <a:t>JUNE 15-17, 2018 LALITPUR, NEPAL</a:t>
            </a:r>
          </a:p>
        </p:txBody>
      </p:sp>
      <p:cxnSp>
        <p:nvCxnSpPr>
          <p:cNvPr id="22" name="Connettore 1 21"/>
          <p:cNvCxnSpPr/>
          <p:nvPr/>
        </p:nvCxnSpPr>
        <p:spPr>
          <a:xfrm>
            <a:off x="360215" y="3960690"/>
            <a:ext cx="3600000" cy="0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asellaDiTesto 29"/>
          <p:cNvSpPr txBox="1"/>
          <p:nvPr/>
        </p:nvSpPr>
        <p:spPr>
          <a:xfrm>
            <a:off x="4511614" y="3572341"/>
            <a:ext cx="11390198" cy="681725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80000" algn="just">
              <a:spcAft>
                <a:spcPts val="600"/>
              </a:spcAft>
            </a:pPr>
            <a:r>
              <a:rPr lang="it-IT" sz="3200" b="1" dirty="0">
                <a:latin typeface="Palatino Linotype" panose="02040502050505030304" pitchFamily="18" charset="0"/>
              </a:rPr>
              <a:t>ABSTRACT</a:t>
            </a:r>
            <a:endParaRPr lang="it-IT" sz="2000" dirty="0">
              <a:latin typeface="Palatino Linotype" panose="02040502050505030304" pitchFamily="18" charset="0"/>
            </a:endParaRPr>
          </a:p>
          <a:p>
            <a:pPr algn="just"/>
            <a:r>
              <a:rPr lang="en-US" sz="2000" dirty="0">
                <a:latin typeface="Palatino Linotype" panose="02040502050505030304" pitchFamily="18" charset="0"/>
              </a:rPr>
              <a:t>Contamination of drinking water by arsenic is a growing problem of modern world. This study was conducted in 20 deep groundwater (&gt;200m) samples of Kathmandu Valley to assess the arsenic content of different groundwater zones and to determine the relationship of arsenic with other parameters. Samples were collected in post-monsoon season of 2016. Random sampling method was applied for the collection of samples. Atomic absorption Spectrometry (AAS) was used to measure arsenic concentration. Ultra-Violet spectrometry was used to measure the ammonia and nitrate through nesslerization method and brucine method respectively. High concentration of arsenic beyond the WHO guideline was found in 45% of the samples. The mean arsenic concentration was found to be 0.02 mg/L. This concentration is below the National Drinking Water Quality Standard, 2062 (0.05 mg/L) but higher than the WHO guideline (0.01 mg/L). Arsenic concentration showed spatial variation. Maximum concentration of arsenic was found in Central Groundwater Zone (0.028 mg/L) followed by Southern Groundwater Zone (0.024 mg/L) and then Northern Groundwater Zone (0.009 mg/L). Arsenic concentration was found to be positively correlated with pH (r = 0.32), EC (r = 0.38), turbidity (r = 0.04), iron content (r = 0.52), manganese (r = 0.19), ammonia (r = 0.27) but negatively correlated with nitrate content (r = -0.14). Further studies are essential to determine the arsenic mobilization and speciation in the groundwater of Kathmandu Valley.</a:t>
            </a:r>
          </a:p>
          <a:p>
            <a:pPr algn="just"/>
            <a:r>
              <a:rPr lang="en-US" sz="2000" dirty="0">
                <a:latin typeface="Palatino Linotype" panose="02040502050505030304" pitchFamily="18" charset="0"/>
              </a:rPr>
              <a:t> </a:t>
            </a:r>
          </a:p>
          <a:p>
            <a:pPr algn="just"/>
            <a:r>
              <a:rPr lang="en-US" sz="2000" b="1" dirty="0">
                <a:latin typeface="Palatino Linotype" panose="02040502050505030304" pitchFamily="18" charset="0"/>
              </a:rPr>
              <a:t>Key Words:</a:t>
            </a:r>
            <a:r>
              <a:rPr lang="en-US" sz="2000" dirty="0">
                <a:latin typeface="Palatino Linotype" panose="02040502050505030304" pitchFamily="18" charset="0"/>
              </a:rPr>
              <a:t> </a:t>
            </a:r>
            <a:r>
              <a:rPr lang="en-US" sz="2000" i="1" dirty="0">
                <a:latin typeface="Palatino Linotype" panose="02040502050505030304" pitchFamily="18" charset="0"/>
              </a:rPr>
              <a:t>Arsenic, Deep Groundwater, Kathmandu Valley, Random sampling</a:t>
            </a:r>
          </a:p>
          <a:p>
            <a:pPr marL="180000" algn="just"/>
            <a:endParaRPr lang="it-IT" sz="2000" dirty="0">
              <a:latin typeface="Palatino Linotype" pitchFamily="18" charset="0"/>
            </a:endParaRPr>
          </a:p>
        </p:txBody>
      </p:sp>
      <p:sp>
        <p:nvSpPr>
          <p:cNvPr id="20" name="CasellaDiTesto 19"/>
          <p:cNvSpPr txBox="1"/>
          <p:nvPr/>
        </p:nvSpPr>
        <p:spPr>
          <a:xfrm>
            <a:off x="720255" y="8224524"/>
            <a:ext cx="1080120" cy="1962075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it-IT" sz="12000" b="1" dirty="0">
                <a:ln>
                  <a:prstDash val="solid"/>
                </a:ln>
                <a:solidFill>
                  <a:srgbClr val="0070C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Palatino Linotype" pitchFamily="18" charset="0"/>
              </a:rPr>
              <a:t>SITNYC2018 </a:t>
            </a:r>
            <a:endParaRPr lang="it-IT" b="1" dirty="0">
              <a:ln>
                <a:prstDash val="solid"/>
              </a:ln>
              <a:solidFill>
                <a:srgbClr val="0070C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Palatino Linotype" pitchFamily="18" charset="0"/>
            </a:endParaRPr>
          </a:p>
          <a:p>
            <a:pPr algn="ctr"/>
            <a:r>
              <a:rPr lang="it-IT" b="1" dirty="0">
                <a:ln>
                  <a:prstDash val="solid"/>
                </a:ln>
                <a:solidFill>
                  <a:srgbClr val="0070C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Palatino Linotype" pitchFamily="18" charset="0"/>
              </a:rPr>
              <a:t> </a:t>
            </a:r>
          </a:p>
        </p:txBody>
      </p:sp>
      <p:pic>
        <p:nvPicPr>
          <p:cNvPr id="2" name="Picture 2" descr="D:\UNIVERSITA'\DOTTORATO UNIMOL\Eventi\texture.png"/>
          <p:cNvPicPr>
            <a:picLocks noChangeAspect="1" noChangeArrowheads="1"/>
          </p:cNvPicPr>
          <p:nvPr/>
        </p:nvPicPr>
        <p:blipFill>
          <a:blip r:embed="rId4" cstate="print"/>
          <a:srcRect r="26761" b="26052"/>
          <a:stretch>
            <a:fillRect/>
          </a:stretch>
        </p:blipFill>
        <p:spPr bwMode="auto">
          <a:xfrm>
            <a:off x="4320655" y="360290"/>
            <a:ext cx="20522280" cy="2376264"/>
          </a:xfrm>
          <a:prstGeom prst="rect">
            <a:avLst/>
          </a:prstGeom>
          <a:noFill/>
        </p:spPr>
      </p:pic>
      <p:sp>
        <p:nvSpPr>
          <p:cNvPr id="11" name="CasellaDiTesto 10"/>
          <p:cNvSpPr txBox="1"/>
          <p:nvPr/>
        </p:nvSpPr>
        <p:spPr>
          <a:xfrm>
            <a:off x="4968727" y="2016475"/>
            <a:ext cx="19730192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4000" b="1" i="1" dirty="0">
                <a:latin typeface="Palatino Linotype" pitchFamily="18" charset="0"/>
              </a:rPr>
              <a:t>Sushila Gwachha*, Dr. Sujen Man Shrestha**</a:t>
            </a:r>
          </a:p>
          <a:p>
            <a:pPr algn="ctr"/>
            <a:r>
              <a:rPr lang="it-IT" sz="2000" b="1" i="1" dirty="0">
                <a:latin typeface="Palatino Linotype" pitchFamily="18" charset="0"/>
              </a:rPr>
              <a:t>*Lecturer, Departrment of Environmental Science, Khwopa College (T.U.) (gwachha.koju@gmail.com)</a:t>
            </a:r>
          </a:p>
          <a:p>
            <a:pPr algn="ctr"/>
            <a:r>
              <a:rPr lang="it-IT" sz="2000" b="1" i="1" dirty="0">
                <a:latin typeface="Palatino Linotype" pitchFamily="18" charset="0"/>
              </a:rPr>
              <a:t>* * Senior Scientific Officer, Nepal Academy of Science and technology, Khumaltar, Nepal</a:t>
            </a:r>
          </a:p>
        </p:txBody>
      </p:sp>
      <p:sp>
        <p:nvSpPr>
          <p:cNvPr id="24" name="CasellaDiTesto 23"/>
          <p:cNvSpPr txBox="1"/>
          <p:nvPr/>
        </p:nvSpPr>
        <p:spPr>
          <a:xfrm>
            <a:off x="4320655" y="648322"/>
            <a:ext cx="20522280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it-IT" sz="4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Palatino Linotype" pitchFamily="18" charset="0"/>
              </a:rPr>
              <a:t>ASSESSMENT OF ARSENIC CONTENT IN DEEP GROUNDWATER OF KATHMANDU VALLEY, NEPAL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4439341" y="10282347"/>
            <a:ext cx="11390198" cy="150810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OBJECTIVES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To assess arsenic content in deep groundwater of Kathmandu Valley.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To assess the spatial variation of arsenic in different groundwater zones.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To study the relationship of arsenic content with other parameters of groundwater.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4439341" y="11952993"/>
            <a:ext cx="11328873" cy="766363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Palatino Linotype" panose="02040502050505030304" pitchFamily="18" charset="0"/>
              </a:rPr>
              <a:t>MATERIALS AND METHODS </a:t>
            </a:r>
          </a:p>
          <a:p>
            <a:pPr algn="just"/>
            <a:r>
              <a:rPr lang="en-US" sz="2000" dirty="0">
                <a:latin typeface="Palatino Linotype" panose="02040502050505030304" pitchFamily="18" charset="0"/>
              </a:rPr>
              <a:t>Altogether 20 samples were collected from deep groundwater wells of Kathmandu Valley using stratified random sampling method; 5 from Northern Groundwater Zone, 12 from Central Groundwater Zone and 4 from Southern Groundwater Zone as classified by JICA/ENPHO, 1990. Temperature C, pH, conductivity (µs/cm), salinity (mg/L) and Total Dissolved Solids (mg/L) were measured with HANNA’s pH meter and turbidity (NTU) with turbidimeter. Preliminary test for arsenic was done using HACH test kit. Arsenic (mg/L) , iron (mg/L) and Manganese (mg/L) were measured using Atomic Absorption Spectrometer. Ammonia (mg/L) and Nitrate (mg/L) were measured by nesslerization and brucine method respectively (AAPHA, 2005). Spearman’s correlation coefficient was used to determine the relationship between arsenic and other physicochemical parameters.</a:t>
            </a:r>
          </a:p>
          <a:p>
            <a:pPr algn="just"/>
            <a:endParaRPr lang="en-US" sz="2000" dirty="0">
              <a:latin typeface="Palatino Linotype" panose="02040502050505030304" pitchFamily="18" charset="0"/>
            </a:endParaRPr>
          </a:p>
          <a:p>
            <a:pPr algn="just"/>
            <a:endParaRPr lang="en-US" sz="2000" dirty="0">
              <a:latin typeface="Palatino Linotype" panose="02040502050505030304" pitchFamily="18" charset="0"/>
            </a:endParaRPr>
          </a:p>
          <a:p>
            <a:pPr algn="just"/>
            <a:endParaRPr lang="en-US" sz="2000" dirty="0">
              <a:latin typeface="Palatino Linotype" panose="02040502050505030304" pitchFamily="18" charset="0"/>
            </a:endParaRPr>
          </a:p>
          <a:p>
            <a:pPr algn="just"/>
            <a:endParaRPr lang="en-US" sz="2000" dirty="0">
              <a:latin typeface="Palatino Linotype" panose="02040502050505030304" pitchFamily="18" charset="0"/>
            </a:endParaRPr>
          </a:p>
          <a:p>
            <a:pPr algn="just"/>
            <a:endParaRPr lang="en-US" sz="2000" dirty="0">
              <a:latin typeface="Palatino Linotype" panose="02040502050505030304" pitchFamily="18" charset="0"/>
            </a:endParaRPr>
          </a:p>
          <a:p>
            <a:pPr algn="just"/>
            <a:endParaRPr lang="en-US" sz="2000" dirty="0">
              <a:latin typeface="Palatino Linotype" panose="02040502050505030304" pitchFamily="18" charset="0"/>
            </a:endParaRPr>
          </a:p>
          <a:p>
            <a:pPr algn="just"/>
            <a:endParaRPr lang="en-US" sz="2000" dirty="0">
              <a:latin typeface="Palatino Linotype" panose="02040502050505030304" pitchFamily="18" charset="0"/>
            </a:endParaRPr>
          </a:p>
          <a:p>
            <a:pPr algn="just"/>
            <a:endParaRPr lang="en-US" sz="2000" dirty="0">
              <a:latin typeface="Palatino Linotype" panose="02040502050505030304" pitchFamily="18" charset="0"/>
            </a:endParaRPr>
          </a:p>
          <a:p>
            <a:pPr algn="just"/>
            <a:endParaRPr lang="en-US" sz="2000" dirty="0">
              <a:latin typeface="Palatino Linotype" panose="02040502050505030304" pitchFamily="18" charset="0"/>
            </a:endParaRPr>
          </a:p>
          <a:p>
            <a:pPr algn="just"/>
            <a:endParaRPr lang="en-US" sz="2000" dirty="0">
              <a:latin typeface="Palatino Linotype" panose="02040502050505030304" pitchFamily="18" charset="0"/>
            </a:endParaRPr>
          </a:p>
          <a:p>
            <a:pPr algn="just"/>
            <a:endParaRPr lang="en-US" sz="2000" dirty="0">
              <a:latin typeface="Palatino Linotype" panose="02040502050505030304" pitchFamily="18" charset="0"/>
            </a:endParaRPr>
          </a:p>
          <a:p>
            <a:pPr algn="just"/>
            <a:endParaRPr lang="en-US" sz="2000" dirty="0">
              <a:latin typeface="Palatino Linotype" panose="02040502050505030304" pitchFamily="18" charset="0"/>
            </a:endParaRPr>
          </a:p>
          <a:p>
            <a:pPr algn="just"/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4460804" y="19724353"/>
            <a:ext cx="10443505" cy="458587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Palatino Linotype" panose="02040502050505030304" pitchFamily="18" charset="0"/>
              </a:rPr>
              <a:t>RESULTS AND DISCUSSIONS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Palatino Linotype" panose="02040502050505030304" pitchFamily="18" charset="0"/>
              </a:rPr>
              <a:t>High concentration of arsenic beyond the WHO guideline (0.01 mg/L</a:t>
            </a:r>
            <a:r>
              <a:rPr lang="en-US" sz="2000">
                <a:latin typeface="Palatino Linotype" panose="02040502050505030304" pitchFamily="18" charset="0"/>
              </a:rPr>
              <a:t>) was </a:t>
            </a:r>
            <a:r>
              <a:rPr lang="en-US" sz="2000" dirty="0">
                <a:latin typeface="Palatino Linotype" panose="02040502050505030304" pitchFamily="18" charset="0"/>
              </a:rPr>
              <a:t>found in 45% of the samples. No samples crossed the guideline value of arsenic of National Drinking Water Quality Standard, 2062.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Palatino Linotype" panose="02040502050505030304" pitchFamily="18" charset="0"/>
              </a:rPr>
              <a:t>The mean arsenic concentration was found to be 0.02 mg/L.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Palatino Linotype" panose="02040502050505030304" pitchFamily="18" charset="0"/>
              </a:rPr>
              <a:t>Arsenic concentration showed spatial variation. Maximum concentration of arsenic was found in CGWZ (0.028 mg/L) which may be because of high amount of organic matter in the CGWZ due to the fluvio-lacustrine deposits of clayey particles. This suggests that the Arsenic occurrence in the deep groundwater of Kathmandu Valley may be due to the geologic reason.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Palatino Linotype" panose="02040502050505030304" pitchFamily="18" charset="0"/>
              </a:rPr>
              <a:t>Arsenic concentration was found to be positively correlated with pH (r = 0.32), EC (r = 0.38), turbidity (r = 0.04), iron content (r = 0.52), manganese (r = 0.19), ammonia (r = 0.27) but negatively correlated with nitrate content (r = -0.14). Similar results were found in earlier studies.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6213168" y="24125404"/>
            <a:ext cx="8416079" cy="304698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Palatino Linotype" panose="02040502050505030304" pitchFamily="18" charset="0"/>
              </a:rPr>
              <a:t>CONCLUSION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Palatino Linotype" panose="02040502050505030304" pitchFamily="18" charset="0"/>
              </a:rPr>
              <a:t>High concentration of arsenic beyond the WHO guideline was found in 45% of the samples.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Palatino Linotype" panose="02040502050505030304" pitchFamily="18" charset="0"/>
              </a:rPr>
              <a:t>The mean arsenic concentration was found to be 0.02 mg/L.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Palatino Linotype" panose="02040502050505030304" pitchFamily="18" charset="0"/>
              </a:rPr>
              <a:t>Arsenic concentration showed spatial variation. Maximum concentration of arsenic was found in CGWZ (0.028 mg/L)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Palatino Linotype" panose="02040502050505030304" pitchFamily="18" charset="0"/>
              </a:rPr>
              <a:t>Arsenic concentration was found to be positively correlated with pH, EC, iron content, manganese, ammonia but negatively correlated with nitrate content.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6373402" y="31376908"/>
            <a:ext cx="8467252" cy="366254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Palatino Linotype" panose="02040502050505030304" pitchFamily="18" charset="0"/>
              </a:rPr>
              <a:t>REFERENCES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Palatino Linotype" panose="02040502050505030304" pitchFamily="18" charset="0"/>
              </a:rPr>
              <a:t> APHA, 2005. </a:t>
            </a:r>
            <a:r>
              <a:rPr lang="en-US" sz="2000" i="1" dirty="0">
                <a:latin typeface="Palatino Linotype" panose="02040502050505030304" pitchFamily="18" charset="0"/>
              </a:rPr>
              <a:t>Standard Methods for the examination of water and wastewater. </a:t>
            </a:r>
            <a:r>
              <a:rPr lang="en-US" sz="2000" dirty="0">
                <a:latin typeface="Palatino Linotype" panose="02040502050505030304" pitchFamily="18" charset="0"/>
              </a:rPr>
              <a:t>21</a:t>
            </a:r>
            <a:r>
              <a:rPr lang="en-US" sz="2000" baseline="30000" dirty="0">
                <a:latin typeface="Palatino Linotype" panose="02040502050505030304" pitchFamily="18" charset="0"/>
              </a:rPr>
              <a:t>st</a:t>
            </a:r>
            <a:r>
              <a:rPr lang="en-US" sz="2000" dirty="0">
                <a:latin typeface="Palatino Linotype" panose="02040502050505030304" pitchFamily="18" charset="0"/>
              </a:rPr>
              <a:t> Edition, American Public Health Association, American water works Association Water Pollution Control Federation. Published by the American Public Health Association, Washington DC, USA.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Palatino Linotype" panose="02040502050505030304" pitchFamily="18" charset="0"/>
              </a:rPr>
              <a:t>JICA, 1990. Japan International Cooperation Agency (JICA), </a:t>
            </a:r>
            <a:r>
              <a:rPr lang="en-US" sz="2000" i="1" dirty="0">
                <a:latin typeface="Palatino Linotype" panose="02040502050505030304" pitchFamily="18" charset="0"/>
              </a:rPr>
              <a:t>Groundwater management project in Katmandu Valley</a:t>
            </a:r>
            <a:r>
              <a:rPr lang="en-US" sz="2000" dirty="0">
                <a:latin typeface="Palatino Linotype" panose="02040502050505030304" pitchFamily="18" charset="0"/>
              </a:rPr>
              <a:t>. Final Report to Nepal water Supply cooperation, pp.186.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Palatino Linotype" panose="02040502050505030304" pitchFamily="18" charset="0"/>
              </a:rPr>
              <a:t>WHO, 2004. </a:t>
            </a:r>
            <a:r>
              <a:rPr lang="en-US" sz="2000" i="1" dirty="0">
                <a:latin typeface="Palatino Linotype" panose="02040502050505030304" pitchFamily="18" charset="0"/>
              </a:rPr>
              <a:t>Guidelines for drinking water quality</a:t>
            </a:r>
            <a:r>
              <a:rPr lang="en-US" sz="2000" dirty="0">
                <a:latin typeface="Palatino Linotype" panose="02040502050505030304" pitchFamily="18" charset="0"/>
              </a:rPr>
              <a:t>. Third Edition, WHO Geneva, Switzerland.</a:t>
            </a:r>
          </a:p>
        </p:txBody>
      </p:sp>
      <p:pic>
        <p:nvPicPr>
          <p:cNvPr id="1026" name="Picture 2" descr="Image result for national youth conference">
            <a:extLst>
              <a:ext uri="{FF2B5EF4-FFF2-40B4-BE49-F238E27FC236}">
                <a16:creationId xmlns:a16="http://schemas.microsoft.com/office/drawing/2014/main" id="{54836596-EE7B-4EAD-A5B9-6E589D5B43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91" y="323321"/>
            <a:ext cx="3703834" cy="3703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B022BF-F981-432D-A10C-36C5783733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51562"/>
              </p:ext>
            </p:extLst>
          </p:nvPr>
        </p:nvGraphicFramePr>
        <p:xfrm>
          <a:off x="4398323" y="30390768"/>
          <a:ext cx="11503489" cy="33812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24784">
                  <a:extLst>
                    <a:ext uri="{9D8B030D-6E8A-4147-A177-3AD203B41FA5}">
                      <a16:colId xmlns:a16="http://schemas.microsoft.com/office/drawing/2014/main" val="134264056"/>
                    </a:ext>
                  </a:extLst>
                </a:gridCol>
                <a:gridCol w="1350228">
                  <a:extLst>
                    <a:ext uri="{9D8B030D-6E8A-4147-A177-3AD203B41FA5}">
                      <a16:colId xmlns:a16="http://schemas.microsoft.com/office/drawing/2014/main" val="153325076"/>
                    </a:ext>
                  </a:extLst>
                </a:gridCol>
                <a:gridCol w="1318590">
                  <a:extLst>
                    <a:ext uri="{9D8B030D-6E8A-4147-A177-3AD203B41FA5}">
                      <a16:colId xmlns:a16="http://schemas.microsoft.com/office/drawing/2014/main" val="1519344364"/>
                    </a:ext>
                  </a:extLst>
                </a:gridCol>
                <a:gridCol w="1349098">
                  <a:extLst>
                    <a:ext uri="{9D8B030D-6E8A-4147-A177-3AD203B41FA5}">
                      <a16:colId xmlns:a16="http://schemas.microsoft.com/office/drawing/2014/main" val="2590883692"/>
                    </a:ext>
                  </a:extLst>
                </a:gridCol>
                <a:gridCol w="1496456">
                  <a:extLst>
                    <a:ext uri="{9D8B030D-6E8A-4147-A177-3AD203B41FA5}">
                      <a16:colId xmlns:a16="http://schemas.microsoft.com/office/drawing/2014/main" val="2315249199"/>
                    </a:ext>
                  </a:extLst>
                </a:gridCol>
                <a:gridCol w="1465008">
                  <a:extLst>
                    <a:ext uri="{9D8B030D-6E8A-4147-A177-3AD203B41FA5}">
                      <a16:colId xmlns:a16="http://schemas.microsoft.com/office/drawing/2014/main" val="3600101016"/>
                    </a:ext>
                  </a:extLst>
                </a:gridCol>
                <a:gridCol w="1401073">
                  <a:extLst>
                    <a:ext uri="{9D8B030D-6E8A-4147-A177-3AD203B41FA5}">
                      <a16:colId xmlns:a16="http://schemas.microsoft.com/office/drawing/2014/main" val="1716466951"/>
                    </a:ext>
                  </a:extLst>
                </a:gridCol>
                <a:gridCol w="1298252">
                  <a:extLst>
                    <a:ext uri="{9D8B030D-6E8A-4147-A177-3AD203B41FA5}">
                      <a16:colId xmlns:a16="http://schemas.microsoft.com/office/drawing/2014/main" val="2108067027"/>
                    </a:ext>
                  </a:extLst>
                </a:gridCol>
              </a:tblGrid>
              <a:tr h="17063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Parameters/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Groundwater zones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EC (µs/cm)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TDS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(mg/L)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Palatino Linotype" panose="02040502050505030304" pitchFamily="18" charset="0"/>
                        </a:rPr>
                        <a:t>Salinity (mg/L)</a:t>
                      </a:r>
                      <a:endParaRPr lang="en-US" sz="200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Turbidity (NTU)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Palatino Linotype" panose="02040502050505030304" pitchFamily="18" charset="0"/>
                        </a:rPr>
                        <a:t>Manganese (mg/L)</a:t>
                      </a:r>
                      <a:endParaRPr lang="en-US" sz="200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Ammonia (mg/L)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Nitrate (mg/L)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1991164"/>
                  </a:ext>
                </a:extLst>
              </a:tr>
              <a:tr h="5582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NGWZ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Palatino Linotype" panose="02040502050505030304" pitchFamily="18" charset="0"/>
                        </a:rPr>
                        <a:t>641.2</a:t>
                      </a:r>
                      <a:endParaRPr lang="en-US" sz="200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Palatino Linotype" panose="02040502050505030304" pitchFamily="18" charset="0"/>
                        </a:rPr>
                        <a:t>224</a:t>
                      </a:r>
                      <a:endParaRPr lang="en-US" sz="200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Palatino Linotype" panose="02040502050505030304" pitchFamily="18" charset="0"/>
                        </a:rPr>
                        <a:t>0.15</a:t>
                      </a:r>
                      <a:endParaRPr lang="en-US" sz="200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Palatino Linotype" panose="02040502050505030304" pitchFamily="18" charset="0"/>
                        </a:rPr>
                        <a:t>13.82</a:t>
                      </a:r>
                      <a:endParaRPr lang="en-US" sz="200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3.9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Palatino Linotype" panose="02040502050505030304" pitchFamily="18" charset="0"/>
                        </a:rPr>
                        <a:t>23</a:t>
                      </a:r>
                      <a:endParaRPr lang="en-US" sz="200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Palatino Linotype" panose="02040502050505030304" pitchFamily="18" charset="0"/>
                        </a:rPr>
                        <a:t>2.4</a:t>
                      </a:r>
                      <a:endParaRPr lang="en-US" sz="200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9249174"/>
                  </a:ext>
                </a:extLst>
              </a:tr>
              <a:tr h="5582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CGWZ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705.4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289.5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0.34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69.81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4.5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29.0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Palatino Linotype" panose="02040502050505030304" pitchFamily="18" charset="0"/>
                        </a:rPr>
                        <a:t>18.3</a:t>
                      </a:r>
                      <a:endParaRPr lang="en-US" sz="200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3798075"/>
                  </a:ext>
                </a:extLst>
              </a:tr>
              <a:tr h="5582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SGWZ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332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Palatino Linotype" panose="02040502050505030304" pitchFamily="18" charset="0"/>
                        </a:rPr>
                        <a:t>241</a:t>
                      </a:r>
                      <a:endParaRPr lang="en-US" sz="200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Palatino Linotype" panose="02040502050505030304" pitchFamily="18" charset="0"/>
                        </a:rPr>
                        <a:t>0.16</a:t>
                      </a:r>
                      <a:endParaRPr lang="en-US" sz="200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130.9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4.4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12.0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7.3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1099207"/>
                  </a:ext>
                </a:extLst>
              </a:tr>
            </a:tbl>
          </a:graphicData>
        </a:graphic>
      </p:graphicFrame>
      <p:pic>
        <p:nvPicPr>
          <p:cNvPr id="1025" name="Chart 1">
            <a:extLst>
              <a:ext uri="{FF2B5EF4-FFF2-40B4-BE49-F238E27FC236}">
                <a16:creationId xmlns:a16="http://schemas.microsoft.com/office/drawing/2014/main" id="{57B3CA5F-B5E4-4CE7-93FA-9F68A2CBED62}"/>
              </a:ext>
            </a:extLst>
          </p:cNvPr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654" y="24499747"/>
            <a:ext cx="11503410" cy="5244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Chart 1">
            <a:extLst>
              <a:ext uri="{FF2B5EF4-FFF2-40B4-BE49-F238E27FC236}">
                <a16:creationId xmlns:a16="http://schemas.microsoft.com/office/drawing/2014/main" id="{EA1E5E8A-9031-4FC7-82A2-70BF0924E942}"/>
              </a:ext>
            </a:extLst>
          </p:cNvPr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1866" y="3627946"/>
            <a:ext cx="8648165" cy="6634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E0409D8-139C-415E-8639-E6E4948262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7271470"/>
              </p:ext>
            </p:extLst>
          </p:nvPr>
        </p:nvGraphicFramePr>
        <p:xfrm>
          <a:off x="15044457" y="19806152"/>
          <a:ext cx="9965961" cy="35551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8710">
                  <a:extLst>
                    <a:ext uri="{9D8B030D-6E8A-4147-A177-3AD203B41FA5}">
                      <a16:colId xmlns:a16="http://schemas.microsoft.com/office/drawing/2014/main" val="1330968520"/>
                    </a:ext>
                  </a:extLst>
                </a:gridCol>
                <a:gridCol w="732555">
                  <a:extLst>
                    <a:ext uri="{9D8B030D-6E8A-4147-A177-3AD203B41FA5}">
                      <a16:colId xmlns:a16="http://schemas.microsoft.com/office/drawing/2014/main" val="2621364817"/>
                    </a:ext>
                  </a:extLst>
                </a:gridCol>
                <a:gridCol w="732555">
                  <a:extLst>
                    <a:ext uri="{9D8B030D-6E8A-4147-A177-3AD203B41FA5}">
                      <a16:colId xmlns:a16="http://schemas.microsoft.com/office/drawing/2014/main" val="1438073091"/>
                    </a:ext>
                  </a:extLst>
                </a:gridCol>
                <a:gridCol w="1282259">
                  <a:extLst>
                    <a:ext uri="{9D8B030D-6E8A-4147-A177-3AD203B41FA5}">
                      <a16:colId xmlns:a16="http://schemas.microsoft.com/office/drawing/2014/main" val="3237224675"/>
                    </a:ext>
                  </a:extLst>
                </a:gridCol>
                <a:gridCol w="732555">
                  <a:extLst>
                    <a:ext uri="{9D8B030D-6E8A-4147-A177-3AD203B41FA5}">
                      <a16:colId xmlns:a16="http://schemas.microsoft.com/office/drawing/2014/main" val="2181643194"/>
                    </a:ext>
                  </a:extLst>
                </a:gridCol>
                <a:gridCol w="1491558">
                  <a:extLst>
                    <a:ext uri="{9D8B030D-6E8A-4147-A177-3AD203B41FA5}">
                      <a16:colId xmlns:a16="http://schemas.microsoft.com/office/drawing/2014/main" val="3736718618"/>
                    </a:ext>
                  </a:extLst>
                </a:gridCol>
                <a:gridCol w="1342058">
                  <a:extLst>
                    <a:ext uri="{9D8B030D-6E8A-4147-A177-3AD203B41FA5}">
                      <a16:colId xmlns:a16="http://schemas.microsoft.com/office/drawing/2014/main" val="63294067"/>
                    </a:ext>
                  </a:extLst>
                </a:gridCol>
                <a:gridCol w="1012005">
                  <a:extLst>
                    <a:ext uri="{9D8B030D-6E8A-4147-A177-3AD203B41FA5}">
                      <a16:colId xmlns:a16="http://schemas.microsoft.com/office/drawing/2014/main" val="413094264"/>
                    </a:ext>
                  </a:extLst>
                </a:gridCol>
                <a:gridCol w="1101706">
                  <a:extLst>
                    <a:ext uri="{9D8B030D-6E8A-4147-A177-3AD203B41FA5}">
                      <a16:colId xmlns:a16="http://schemas.microsoft.com/office/drawing/2014/main" val="694126045"/>
                    </a:ext>
                  </a:extLst>
                </a:gridCol>
              </a:tblGrid>
              <a:tr h="1674868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Parameters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pH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EC</a:t>
                      </a: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Palatino Linotype" panose="02040502050505030304" pitchFamily="18" charset="0"/>
                        </a:rPr>
                        <a:t>(</a:t>
                      </a:r>
                      <a:r>
                        <a:rPr lang="en-US" sz="2000" b="0" dirty="0">
                          <a:effectLst/>
                        </a:rPr>
                        <a:t>(µs/cm)</a:t>
                      </a:r>
                      <a:endParaRPr lang="en-US" sz="2000" b="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Turbidity </a:t>
                      </a:r>
                      <a:r>
                        <a:rPr lang="en-US" sz="2000" b="0" dirty="0">
                          <a:effectLst/>
                          <a:latin typeface="Palatino Linotype" panose="02040502050505030304" pitchFamily="18" charset="0"/>
                        </a:rPr>
                        <a:t>(NTU)</a:t>
                      </a:r>
                      <a:endParaRPr lang="en-US" sz="2000" b="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Iron (mg/L)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Manganese (mg/L)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Ammonia (mg/L)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Nitrate (mg/L)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Arsenic (mg/L)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7733243"/>
                  </a:ext>
                </a:extLst>
              </a:tr>
              <a:tr h="188026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Correlation  coefficient (r)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0.32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0.38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0.04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0.52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0.19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0.27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-0.14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 Linotype" panose="02040502050505030304" pitchFamily="18" charset="0"/>
                        </a:rPr>
                        <a:t>1</a:t>
                      </a:r>
                      <a:endParaRPr lang="en-US" sz="2000" dirty="0"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2098729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D91A2498-D7FE-4976-A1F7-E9CB158C13BC}"/>
              </a:ext>
            </a:extLst>
          </p:cNvPr>
          <p:cNvSpPr/>
          <p:nvPr/>
        </p:nvSpPr>
        <p:spPr>
          <a:xfrm>
            <a:off x="16754572" y="23272825"/>
            <a:ext cx="82558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Palatino Linotype" panose="0204050205050503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latin typeface="Palatino Linotype" panose="02040502050505030304" pitchFamily="18" charset="0"/>
                <a:ea typeface="Times New Roman" panose="02020603050405020304" pitchFamily="18" charset="0"/>
              </a:rPr>
              <a:t>Figure 8: Correlation between arsenic and other parameters</a:t>
            </a: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55B497-1C96-4E25-B484-3B8CBBC9544C}"/>
              </a:ext>
            </a:extLst>
          </p:cNvPr>
          <p:cNvSpPr/>
          <p:nvPr/>
        </p:nvSpPr>
        <p:spPr>
          <a:xfrm>
            <a:off x="6181366" y="34009582"/>
            <a:ext cx="8897874" cy="506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>
                <a:latin typeface="Palatino Linotype" panose="02040502050505030304" pitchFamily="18" charset="0"/>
                <a:ea typeface="Times New Roman" panose="02020603050405020304" pitchFamily="18" charset="0"/>
              </a:rPr>
              <a:t>Figure 5: Summary of mean of analyzed physical and chemical parameters</a:t>
            </a:r>
            <a:endParaRPr lang="en-US" sz="2000" dirty="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D3D454-1C1F-4810-9DC7-E2B6043A0062}"/>
              </a:ext>
            </a:extLst>
          </p:cNvPr>
          <p:cNvSpPr/>
          <p:nvPr/>
        </p:nvSpPr>
        <p:spPr>
          <a:xfrm>
            <a:off x="4639736" y="29694375"/>
            <a:ext cx="10865248" cy="506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>
                <a:latin typeface="Palatino Linotype" panose="02040502050505030304" pitchFamily="18" charset="0"/>
                <a:ea typeface="Times New Roman" panose="02020603050405020304" pitchFamily="18" charset="0"/>
              </a:rPr>
              <a:t>Figure 4: Concentration of arsenic in deep groundwater samples</a:t>
            </a:r>
            <a:endParaRPr lang="en-US" sz="2000" dirty="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A34E062-0895-41DB-B7DA-CA3CA6152D47}"/>
              </a:ext>
            </a:extLst>
          </p:cNvPr>
          <p:cNvSpPr/>
          <p:nvPr/>
        </p:nvSpPr>
        <p:spPr>
          <a:xfrm>
            <a:off x="16479436" y="10240053"/>
            <a:ext cx="8255846" cy="506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Palatino Linotype" panose="02040502050505030304" pitchFamily="18" charset="0"/>
                <a:ea typeface="Times New Roman" panose="02020603050405020304" pitchFamily="18" charset="0"/>
              </a:rPr>
              <a:t>Figure 6: comparison of arsenic concentration with standards</a:t>
            </a:r>
            <a:endParaRPr lang="en-US" sz="2000" dirty="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9" name="Chart 28">
            <a:extLst>
              <a:ext uri="{FF2B5EF4-FFF2-40B4-BE49-F238E27FC236}">
                <a16:creationId xmlns:a16="http://schemas.microsoft.com/office/drawing/2014/main" id="{63FDE964-4A61-4779-AB86-9631CA3C6A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5611070"/>
              </p:ext>
            </p:extLst>
          </p:nvPr>
        </p:nvGraphicFramePr>
        <p:xfrm>
          <a:off x="15998621" y="11425249"/>
          <a:ext cx="8790358" cy="6804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pic>
        <p:nvPicPr>
          <p:cNvPr id="19" name="Picture 18">
            <a:extLst>
              <a:ext uri="{FF2B5EF4-FFF2-40B4-BE49-F238E27FC236}">
                <a16:creationId xmlns:a16="http://schemas.microsoft.com/office/drawing/2014/main" id="{9A979035-2135-436B-91CE-6D692D1F718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19399" y="15729255"/>
            <a:ext cx="3547336" cy="266050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397B7E6-3D8B-40A9-A92C-6AF55036A77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4862" y="15838647"/>
            <a:ext cx="3547335" cy="2660503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C2EF5D47-B622-4717-9898-80F7FCF4E570}"/>
              </a:ext>
            </a:extLst>
          </p:cNvPr>
          <p:cNvSpPr txBox="1"/>
          <p:nvPr/>
        </p:nvSpPr>
        <p:spPr>
          <a:xfrm>
            <a:off x="16361952" y="28267110"/>
            <a:ext cx="8325515" cy="212365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Palatino Linotype" panose="02040502050505030304" pitchFamily="18" charset="0"/>
              </a:rPr>
              <a:t>ACKNOWLEDGEMENT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Palatino Linotype" panose="02040502050505030304" pitchFamily="18" charset="0"/>
              </a:rPr>
              <a:t> Nepal Academy of Science and Technology, </a:t>
            </a:r>
            <a:r>
              <a:rPr lang="en-US" sz="2000" dirty="0" err="1">
                <a:latin typeface="Palatino Linotype" panose="02040502050505030304" pitchFamily="18" charset="0"/>
              </a:rPr>
              <a:t>Khumaltar</a:t>
            </a:r>
            <a:r>
              <a:rPr lang="en-US" sz="2000" dirty="0">
                <a:latin typeface="Palatino Linotype" panose="02040502050505030304" pitchFamily="18" charset="0"/>
              </a:rPr>
              <a:t>, Nepal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Palatino Linotype" panose="02040502050505030304" pitchFamily="18" charset="0"/>
              </a:rPr>
              <a:t>Groundwater Resource Management </a:t>
            </a:r>
            <a:r>
              <a:rPr lang="en-US" sz="2000">
                <a:latin typeface="Palatino Linotype" panose="02040502050505030304" pitchFamily="18" charset="0"/>
              </a:rPr>
              <a:t>Committee, Babarmahal</a:t>
            </a:r>
            <a:r>
              <a:rPr lang="en-US" sz="2000" dirty="0">
                <a:latin typeface="Palatino Linotype" panose="02040502050505030304" pitchFamily="18" charset="0"/>
              </a:rPr>
              <a:t> ,Kathmandu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Palatino Linotype" panose="02040502050505030304" pitchFamily="18" charset="0"/>
              </a:rPr>
              <a:t>Agni </a:t>
            </a:r>
            <a:r>
              <a:rPr lang="en-US" sz="2000" dirty="0" err="1">
                <a:latin typeface="Palatino Linotype" panose="02040502050505030304" pitchFamily="18" charset="0"/>
              </a:rPr>
              <a:t>Dhakal</a:t>
            </a:r>
            <a:r>
              <a:rPr lang="en-US" sz="2000" dirty="0">
                <a:latin typeface="Palatino Linotype" panose="02040502050505030304" pitchFamily="18" charset="0"/>
              </a:rPr>
              <a:t>, AAS Expert, NAST, </a:t>
            </a:r>
            <a:r>
              <a:rPr lang="en-US" sz="2000" dirty="0" err="1">
                <a:latin typeface="Palatino Linotype" panose="02040502050505030304" pitchFamily="18" charset="0"/>
              </a:rPr>
              <a:t>Khumaltar</a:t>
            </a:r>
            <a:r>
              <a:rPr lang="en-US" sz="2000" dirty="0">
                <a:latin typeface="Palatino Linotype" panose="02040502050505030304" pitchFamily="18" charset="0"/>
              </a:rPr>
              <a:t>, Nepal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Palatino Linotype" panose="02040502050505030304" pitchFamily="18" charset="0"/>
              </a:rPr>
              <a:t>Bishwonath</a:t>
            </a:r>
            <a:r>
              <a:rPr lang="en-US" sz="2000" dirty="0">
                <a:latin typeface="Palatino Linotype" panose="02040502050505030304" pitchFamily="18" charset="0"/>
              </a:rPr>
              <a:t> Acharya, Research Assistant, NAST, </a:t>
            </a:r>
            <a:r>
              <a:rPr lang="en-US" sz="2000" dirty="0" err="1">
                <a:latin typeface="Palatino Linotype" panose="02040502050505030304" pitchFamily="18" charset="0"/>
              </a:rPr>
              <a:t>Khumaltar</a:t>
            </a:r>
            <a:r>
              <a:rPr lang="en-US" sz="2000" dirty="0">
                <a:latin typeface="Palatino Linotype" panose="02040502050505030304" pitchFamily="18" charset="0"/>
              </a:rPr>
              <a:t>, Nepal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A64A44C5-8613-47D3-9CCE-773F5DFF9E4D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9055" y="15748080"/>
            <a:ext cx="2965567" cy="2660503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BC6A6486-5C4A-4EE4-8B21-4517B535B32B}"/>
              </a:ext>
            </a:extLst>
          </p:cNvPr>
          <p:cNvSpPr/>
          <p:nvPr/>
        </p:nvSpPr>
        <p:spPr>
          <a:xfrm>
            <a:off x="4916692" y="18444454"/>
            <a:ext cx="2702290" cy="96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>
                <a:latin typeface="Palatino Linotype" panose="02040502050505030304" pitchFamily="18" charset="0"/>
                <a:ea typeface="Times New Roman" panose="02020603050405020304" pitchFamily="18" charset="0"/>
              </a:rPr>
              <a:t>Figure 1: sample collection</a:t>
            </a:r>
            <a:endParaRPr lang="en-US" sz="2000" dirty="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EF176CC-F13B-4D8E-8B63-23B0159FE5D3}"/>
              </a:ext>
            </a:extLst>
          </p:cNvPr>
          <p:cNvSpPr/>
          <p:nvPr/>
        </p:nvSpPr>
        <p:spPr>
          <a:xfrm>
            <a:off x="8096332" y="18444454"/>
            <a:ext cx="3929916" cy="96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>
                <a:latin typeface="Palatino Linotype" panose="02040502050505030304" pitchFamily="18" charset="0"/>
                <a:ea typeface="Times New Roman" panose="02020603050405020304" pitchFamily="18" charset="0"/>
              </a:rPr>
              <a:t>Figure 2: Nitrate content measurement</a:t>
            </a:r>
            <a:endParaRPr lang="en-US" sz="2000" dirty="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895A73C-341B-4F55-9ACE-490F1144F8A3}"/>
              </a:ext>
            </a:extLst>
          </p:cNvPr>
          <p:cNvSpPr/>
          <p:nvPr/>
        </p:nvSpPr>
        <p:spPr>
          <a:xfrm>
            <a:off x="11325151" y="18389757"/>
            <a:ext cx="4443063" cy="96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>
                <a:latin typeface="Palatino Linotype" panose="02040502050505030304" pitchFamily="18" charset="0"/>
                <a:ea typeface="Times New Roman" panose="02020603050405020304" pitchFamily="18" charset="0"/>
              </a:rPr>
              <a:t>Figure 3: Preliminary arsenic measurement by kit method</a:t>
            </a:r>
            <a:endParaRPr lang="en-US" sz="2000" dirty="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875C2E0-AA8F-4E1C-ADB3-DB3A7BBE5103}"/>
              </a:ext>
            </a:extLst>
          </p:cNvPr>
          <p:cNvSpPr/>
          <p:nvPr/>
        </p:nvSpPr>
        <p:spPr>
          <a:xfrm>
            <a:off x="16556240" y="18521399"/>
            <a:ext cx="7460435" cy="506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>
                <a:latin typeface="Palatino Linotype" panose="02040502050505030304" pitchFamily="18" charset="0"/>
                <a:ea typeface="Times New Roman" panose="02020603050405020304" pitchFamily="18" charset="0"/>
              </a:rPr>
              <a:t>Figure 7: Variation of arsenic concentration in different GWZs</a:t>
            </a:r>
            <a:endParaRPr lang="en-US" sz="2000" dirty="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rra">
  <a:themeElements>
    <a:clrScheme name="Tecnologi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rr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err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2597</TotalTime>
  <Words>1188</Words>
  <Application>Microsoft Office PowerPoint</Application>
  <PresentationFormat>Custom</PresentationFormat>
  <Paragraphs>118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Franklin Gothic Book</vt:lpstr>
      <vt:lpstr>Franklin Gothic Medium</vt:lpstr>
      <vt:lpstr>Palatino Linotype</vt:lpstr>
      <vt:lpstr>Wingdings</vt:lpstr>
      <vt:lpstr>Wingdings 2</vt:lpstr>
      <vt:lpstr>Terra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Danilo Gargaro</dc:creator>
  <cp:lastModifiedBy>susila</cp:lastModifiedBy>
  <cp:revision>85</cp:revision>
  <dcterms:created xsi:type="dcterms:W3CDTF">2016-12-09T09:05:19Z</dcterms:created>
  <dcterms:modified xsi:type="dcterms:W3CDTF">2019-04-02T10:11:02Z</dcterms:modified>
</cp:coreProperties>
</file>