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8" r:id="rId3"/>
    <p:sldId id="259" r:id="rId4"/>
    <p:sldId id="276" r:id="rId5"/>
    <p:sldId id="277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2" autoAdjust="0"/>
  </p:normalViewPr>
  <p:slideViewPr>
    <p:cSldViewPr>
      <p:cViewPr varScale="1">
        <p:scale>
          <a:sx n="41" d="100"/>
          <a:sy n="41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B69BA-0C58-460D-847E-4FA5D9ACBA79}" type="datetimeFigureOut">
              <a:rPr lang="en-ZW" smtClean="0"/>
              <a:t>4/9/2015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042BF-9B31-40C8-B7CC-2A9B2866551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0788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2CE-7B9F-44B2-9653-CDD67508AE2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94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BF-9B31-40C8-B7CC-2A9B28665513}" type="slidenum">
              <a:rPr lang="en-ZW" smtClean="0"/>
              <a:t>17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3165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BF-9B31-40C8-B7CC-2A9B28665513}" type="slidenum">
              <a:rPr lang="en-ZW" smtClean="0"/>
              <a:t>18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316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BF-9B31-40C8-B7CC-2A9B28665513}" type="slidenum">
              <a:rPr lang="en-ZW" smtClean="0"/>
              <a:t>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316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BF-9B31-40C8-B7CC-2A9B28665513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316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BF-9B31-40C8-B7CC-2A9B28665513}" type="slidenum">
              <a:rPr lang="en-ZW" smtClean="0"/>
              <a:t>11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316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BF-9B31-40C8-B7CC-2A9B28665513}" type="slidenum">
              <a:rPr lang="en-ZW" smtClean="0"/>
              <a:t>12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316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BF-9B31-40C8-B7CC-2A9B28665513}" type="slidenum">
              <a:rPr lang="en-ZW" smtClean="0"/>
              <a:t>13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316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BF-9B31-40C8-B7CC-2A9B28665513}" type="slidenum">
              <a:rPr lang="en-ZW" smtClean="0"/>
              <a:t>14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316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BF-9B31-40C8-B7CC-2A9B28665513}" type="slidenum">
              <a:rPr lang="en-ZW" smtClean="0"/>
              <a:t>15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316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42BF-9B31-40C8-B7CC-2A9B28665513}" type="slidenum">
              <a:rPr lang="en-ZW" smtClean="0"/>
              <a:t>16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316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152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7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76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284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407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565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ZW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603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FA33A7-4862-48DD-87FA-D809F0FA193A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8306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1210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48802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CA80A98-90D9-4168-B6E4-A1D5A7DD4BD5}" type="datetimeFigureOut">
              <a:rPr lang="en-US" smtClean="0"/>
              <a:pPr/>
              <a:t>9/4/2015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ZW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FA33A7-4862-48DD-87FA-D809F0FA193A}" type="slidenum">
              <a:rPr lang="en-ZW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Z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56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1005" y="2094131"/>
            <a:ext cx="5791200" cy="4154268"/>
          </a:xfrm>
          <a:ln w="9525"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Maize consumer preferences in </a:t>
            </a:r>
            <a:r>
              <a:rPr lang="en-US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Zimbabwe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Tx/>
              <a:buFont typeface="Wingdings"/>
              <a:buChar char=""/>
            </a:pPr>
            <a:r>
              <a:rPr lang="en-GB" sz="3300" b="1" i="1" dirty="0">
                <a:solidFill>
                  <a:srgbClr val="6666FF"/>
                </a:solidFill>
                <a:latin typeface="Times New Roman"/>
                <a:ea typeface="Calibri"/>
              </a:rPr>
              <a:t>ProA maize inbred line development</a:t>
            </a:r>
            <a:endParaRPr lang="en-ZW" sz="3300" i="1" dirty="0">
              <a:solidFill>
                <a:srgbClr val="6666FF"/>
              </a:solidFill>
              <a:latin typeface="Times New Roman"/>
              <a:ea typeface="Calibri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Tx/>
              <a:buFont typeface="Wingdings"/>
              <a:buChar char=""/>
            </a:pPr>
            <a:r>
              <a:rPr lang="en-GB" sz="3300" b="1" i="1" dirty="0">
                <a:latin typeface="Times New Roman"/>
                <a:ea typeface="Calibri"/>
              </a:rPr>
              <a:t>ProA maize hybrid </a:t>
            </a:r>
            <a:r>
              <a:rPr lang="en-GB" sz="3300" b="1" i="1" dirty="0" smtClean="0">
                <a:latin typeface="Times New Roman"/>
                <a:ea typeface="Calibri"/>
              </a:rPr>
              <a:t>development</a:t>
            </a:r>
            <a:endParaRPr lang="en-ZW" sz="3300" i="1" dirty="0">
              <a:latin typeface="Times New Roman"/>
              <a:ea typeface="Calibri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Tx/>
              <a:buFont typeface="Wingdings"/>
              <a:buChar char=""/>
            </a:pPr>
            <a:r>
              <a:rPr lang="en-GB" sz="3300" b="1" i="1" dirty="0">
                <a:solidFill>
                  <a:srgbClr val="6666FF"/>
                </a:solidFill>
                <a:latin typeface="Times New Roman"/>
                <a:ea typeface="Calibri"/>
              </a:rPr>
              <a:t>Evaluation of </a:t>
            </a:r>
            <a:r>
              <a:rPr lang="en-GB" sz="3300" b="1" i="1" dirty="0" smtClean="0">
                <a:solidFill>
                  <a:srgbClr val="6666FF"/>
                </a:solidFill>
                <a:latin typeface="Times New Roman"/>
                <a:ea typeface="Calibri"/>
              </a:rPr>
              <a:t>H+ </a:t>
            </a:r>
            <a:r>
              <a:rPr lang="en-GB" sz="3300" b="1" i="1" dirty="0">
                <a:solidFill>
                  <a:srgbClr val="6666FF"/>
                </a:solidFill>
                <a:latin typeface="Times New Roman"/>
                <a:ea typeface="Calibri"/>
              </a:rPr>
              <a:t>regional trials</a:t>
            </a:r>
            <a:endParaRPr lang="en-ZW" sz="3300" i="1" dirty="0">
              <a:solidFill>
                <a:srgbClr val="6666FF"/>
              </a:solidFill>
              <a:latin typeface="Times New Roman"/>
              <a:ea typeface="Calibri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Tx/>
              <a:buFont typeface="Wingdings"/>
              <a:buChar char=""/>
            </a:pPr>
            <a:r>
              <a:rPr lang="en-GB" sz="3300" b="1" i="1" dirty="0">
                <a:latin typeface="Times New Roman"/>
                <a:ea typeface="Calibri"/>
              </a:rPr>
              <a:t>Evaluation of </a:t>
            </a:r>
            <a:r>
              <a:rPr lang="en-GB" sz="3300" b="1" i="1" dirty="0" smtClean="0">
                <a:latin typeface="Times New Roman"/>
                <a:ea typeface="Calibri"/>
              </a:rPr>
              <a:t>HP1005 </a:t>
            </a:r>
            <a:r>
              <a:rPr lang="en-GB" sz="3300" b="1" i="1" dirty="0">
                <a:latin typeface="Times New Roman"/>
                <a:ea typeface="Calibri"/>
              </a:rPr>
              <a:t>in </a:t>
            </a:r>
            <a:r>
              <a:rPr lang="en-GB" sz="3300" b="1" i="1" dirty="0" smtClean="0">
                <a:latin typeface="Times New Roman"/>
                <a:ea typeface="Calibri"/>
              </a:rPr>
              <a:t>Zimbabwe</a:t>
            </a:r>
            <a:endParaRPr lang="en-ZW" sz="3300" i="1" dirty="0">
              <a:latin typeface="Times New Roman"/>
              <a:ea typeface="Calibri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Tx/>
              <a:buFont typeface="Wingdings"/>
              <a:buChar char=""/>
            </a:pPr>
            <a:r>
              <a:rPr lang="en-GB" sz="3300" b="1" i="1" dirty="0">
                <a:solidFill>
                  <a:srgbClr val="6666FF"/>
                </a:solidFill>
                <a:latin typeface="Times New Roman"/>
                <a:ea typeface="Calibri"/>
              </a:rPr>
              <a:t>Status of </a:t>
            </a:r>
            <a:r>
              <a:rPr lang="en-GB" sz="3300" b="1" i="1" dirty="0" smtClean="0">
                <a:solidFill>
                  <a:srgbClr val="6666FF"/>
                </a:solidFill>
                <a:latin typeface="Times New Roman"/>
                <a:ea typeface="Calibri"/>
              </a:rPr>
              <a:t>release </a:t>
            </a:r>
            <a:r>
              <a:rPr lang="en-GB" sz="3300" b="1" i="1" dirty="0">
                <a:solidFill>
                  <a:srgbClr val="6666FF"/>
                </a:solidFill>
                <a:latin typeface="Times New Roman"/>
                <a:ea typeface="Calibri"/>
              </a:rPr>
              <a:t>of HP1005 in </a:t>
            </a:r>
            <a:r>
              <a:rPr lang="en-GB" sz="3300" b="1" i="1" dirty="0" smtClean="0">
                <a:solidFill>
                  <a:srgbClr val="6666FF"/>
                </a:solidFill>
                <a:latin typeface="Times New Roman"/>
                <a:ea typeface="Calibri"/>
              </a:rPr>
              <a:t>Zimbabwe</a:t>
            </a:r>
            <a:endParaRPr lang="en-US" sz="3300" b="1" i="1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US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endParaRPr lang="en-US" sz="3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US" sz="3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Concluding remarks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en-GB" sz="2900" b="1" i="1" dirty="0" smtClean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1005" y="228600"/>
            <a:ext cx="8821646" cy="914400"/>
          </a:xfrm>
        </p:spPr>
        <p:txBody>
          <a:bodyPr anchor="ctr">
            <a:noAutofit/>
          </a:bodyPr>
          <a:lstStyle/>
          <a:p>
            <a:pPr algn="l"/>
            <a:r>
              <a:rPr lang="en-GB" sz="4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Zim </a:t>
            </a:r>
            <a:r>
              <a:rPr lang="en-GB" sz="4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HarvestPlus </a:t>
            </a:r>
            <a:r>
              <a:rPr lang="en-GB" sz="4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  <a:r>
              <a:rPr lang="en-GB" sz="4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</a:t>
            </a:r>
            <a:endParaRPr lang="en-ZW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1" y="640080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prstClr val="black"/>
                </a:solidFill>
              </a:rPr>
              <a:t>Charles </a:t>
            </a:r>
            <a:r>
              <a:rPr lang="en-GB" sz="1600" b="1" i="1" dirty="0" err="1" smtClean="0">
                <a:solidFill>
                  <a:prstClr val="black"/>
                </a:solidFill>
              </a:rPr>
              <a:t>Mutimaamba</a:t>
            </a:r>
            <a:r>
              <a:rPr lang="en-GB" sz="1600" b="1" i="1" dirty="0" smtClean="0">
                <a:solidFill>
                  <a:prstClr val="black"/>
                </a:solidFill>
              </a:rPr>
              <a:t>, </a:t>
            </a:r>
            <a:r>
              <a:rPr lang="en-GB" sz="1600" b="1" i="1" dirty="0">
                <a:solidFill>
                  <a:prstClr val="black"/>
                </a:solidFill>
              </a:rPr>
              <a:t>Purity </a:t>
            </a:r>
            <a:r>
              <a:rPr lang="en-GB" sz="1600" b="1" i="1" dirty="0" err="1" smtClean="0">
                <a:solidFill>
                  <a:prstClr val="black"/>
                </a:solidFill>
              </a:rPr>
              <a:t>Mazibuko</a:t>
            </a:r>
            <a:r>
              <a:rPr lang="en-GB" sz="1600" b="1" i="1" dirty="0" smtClean="0">
                <a:solidFill>
                  <a:prstClr val="black"/>
                </a:solidFill>
              </a:rPr>
              <a:t>, </a:t>
            </a:r>
            <a:r>
              <a:rPr lang="en-GB" sz="1600" b="1" i="1" dirty="0" err="1" smtClean="0">
                <a:solidFill>
                  <a:prstClr val="black"/>
                </a:solidFill>
              </a:rPr>
              <a:t>Dumisani</a:t>
            </a:r>
            <a:r>
              <a:rPr lang="en-GB" sz="1600" b="1" i="1" dirty="0" smtClean="0">
                <a:solidFill>
                  <a:prstClr val="black"/>
                </a:solidFill>
              </a:rPr>
              <a:t> </a:t>
            </a:r>
            <a:r>
              <a:rPr lang="en-GB" sz="1600" b="1" i="1" dirty="0" err="1" smtClean="0">
                <a:solidFill>
                  <a:prstClr val="black"/>
                </a:solidFill>
              </a:rPr>
              <a:t>Kutywayo</a:t>
            </a:r>
            <a:endParaRPr lang="en-ZW" sz="1600" b="1" i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846" y="1447800"/>
            <a:ext cx="856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36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</a:t>
            </a:r>
            <a:r>
              <a:rPr lang="en-GB" sz="36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GB" sz="3200" b="1" i="1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66700"/>
            <a:ext cx="11906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07621"/>
            <a:ext cx="3248020" cy="366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7848"/>
            <a:ext cx="8763000" cy="68275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results </a:t>
            </a:r>
            <a:r>
              <a:rPr lang="en-US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pre-release HP1005</a:t>
            </a:r>
            <a:endParaRPr lang="en-US" sz="3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408323"/>
            <a:ext cx="8839200" cy="80021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6666FF"/>
              </a:buClr>
              <a:buFont typeface="Wingdings" panose="05000000000000000000" pitchFamily="2" charset="2"/>
              <a:buChar char="v"/>
            </a:pP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 yield (t/ha)  of HP1005  relative to checks in advanced variety </a:t>
            </a:r>
          </a:p>
          <a:p>
            <a:pPr>
              <a:buClr>
                <a:srgbClr val="230BB5"/>
              </a:buClr>
            </a:pP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trials in 2013/14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838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HP1005’s relative </a:t>
            </a:r>
            <a:r>
              <a:rPr lang="en-GB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 </a:t>
            </a:r>
            <a:r>
              <a:rPr lang="en-GB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comparable with ZAP51 &amp; SC533, but better than SC635.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yield performance was the highest at Matopos and comparable to all checks in the rest of the environments.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904426"/>
              </p:ext>
            </p:extLst>
          </p:nvPr>
        </p:nvGraphicFramePr>
        <p:xfrm>
          <a:off x="152399" y="3733800"/>
          <a:ext cx="8839201" cy="2982859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094153"/>
                <a:gridCol w="911182"/>
                <a:gridCol w="607455"/>
                <a:gridCol w="835250"/>
                <a:gridCol w="607455"/>
                <a:gridCol w="759318"/>
                <a:gridCol w="747787"/>
                <a:gridCol w="762000"/>
                <a:gridCol w="838200"/>
                <a:gridCol w="762000"/>
                <a:gridCol w="914401"/>
              </a:tblGrid>
              <a:tr h="2769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W" sz="1300" b="1" u="none" strike="noStrike" dirty="0">
                          <a:effectLst/>
                        </a:rPr>
                        <a:t>Name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%</a:t>
                      </a:r>
                      <a:r>
                        <a:rPr lang="en-ZW" sz="1300" b="1" u="none" strike="noStrike" dirty="0" err="1">
                          <a:effectLst/>
                        </a:rPr>
                        <a:t>RelGY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 smtClean="0">
                          <a:effectLst/>
                        </a:rPr>
                        <a:t>Harare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  <a:latin typeface="+mn-lt"/>
                        </a:rPr>
                        <a:t>Gwebi 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Bindura 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W" sz="1300" b="1" u="none" strike="noStrike" dirty="0">
                          <a:effectLst/>
                        </a:rPr>
                        <a:t>Kadoma 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W" sz="1300" b="1" u="none" strike="noStrike" dirty="0">
                          <a:effectLst/>
                        </a:rPr>
                        <a:t>Panmure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W" sz="1300" b="1" u="none" strike="noStrike" dirty="0">
                          <a:effectLst/>
                        </a:rPr>
                        <a:t>Matopos 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W" sz="1300" b="1" u="none" strike="noStrike" dirty="0" smtClean="0">
                          <a:effectLst/>
                        </a:rPr>
                        <a:t>Makoholi 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28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 N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Disease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 pH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 pH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</a:tr>
              <a:tr h="194613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u="none" strike="noStrike">
                          <a:effectLst/>
                        </a:rPr>
                        <a:t>PAN53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102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0.6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3.3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6.5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2.3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0.8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2.0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8.4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2.8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4613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u="none" strike="noStrike">
                          <a:effectLst/>
                        </a:rPr>
                        <a:t>ZS265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99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0.4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4.4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6.3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1.7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5.7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029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u="none" strike="noStrike">
                          <a:effectLst/>
                        </a:rPr>
                        <a:t>SC513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97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0.7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2.4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4.7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2.7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2.2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4.5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2.0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613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u="none" strike="noStrike" dirty="0">
                          <a:effectLst/>
                        </a:rPr>
                        <a:t>ZS263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92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0.6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3.1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5.1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1.9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5.3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1.4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613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u="none" strike="noStrike">
                          <a:effectLst/>
                        </a:rPr>
                        <a:t>SC533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88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2.7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5.6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2.8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4.5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1.1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613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u="none" strike="noStrike">
                          <a:effectLst/>
                        </a:rPr>
                        <a:t>ZAP51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80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2.5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4.3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4.7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0.8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613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u="none" strike="noStrike" dirty="0">
                          <a:effectLst/>
                        </a:rPr>
                        <a:t>HP1005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74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0.4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2.3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4.1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0.4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1.0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1.9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4.9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3.0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0.8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194613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u="none" strike="noStrike">
                          <a:effectLst/>
                        </a:rPr>
                        <a:t>SC635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73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0.3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2.5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5.2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 dirty="0">
                          <a:effectLst/>
                        </a:rPr>
                        <a:t>1.1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5.5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u="none" strike="noStrike">
                          <a:effectLst/>
                        </a:rPr>
                        <a:t>1.2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2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b="1" u="none" strike="noStrike" dirty="0">
                          <a:effectLst/>
                        </a:rPr>
                        <a:t>Mean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100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0.6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3.4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5.1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1.9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1.8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1.9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5.7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2.2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1.5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712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b="1" u="none" strike="noStrike">
                          <a:effectLst/>
                        </a:rPr>
                        <a:t>LSD (0.05)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15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>
                          <a:effectLst/>
                        </a:rPr>
                        <a:t>0.4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1.2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1.5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1.3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1.1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0.8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1.8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1.2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0.7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712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300" b="1" i="1" u="none" strike="noStrike" dirty="0">
                          <a:effectLst/>
                        </a:rPr>
                        <a:t>p</a:t>
                      </a:r>
                      <a:endParaRPr lang="en-ZW" sz="13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>
                          <a:effectLst/>
                        </a:rPr>
                        <a:t>**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>
                          <a:effectLst/>
                        </a:rPr>
                        <a:t>***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>
                          <a:effectLst/>
                        </a:rPr>
                        <a:t>***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>
                          <a:effectLst/>
                        </a:rPr>
                        <a:t>*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>
                          <a:effectLst/>
                        </a:rPr>
                        <a:t>***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>
                          <a:effectLst/>
                        </a:rPr>
                        <a:t>***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>
                          <a:effectLst/>
                        </a:rPr>
                        <a:t>***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*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300" b="1" u="none" strike="noStrike" dirty="0">
                          <a:effectLst/>
                        </a:rPr>
                        <a:t>**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6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W" sz="1300" b="1" u="none" strike="noStrike">
                          <a:effectLst/>
                        </a:rPr>
                        <a:t>Heritability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 0.35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0.69 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0.60 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0.41 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0.38 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0.63 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0.42 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0.31 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0.50 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2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7848"/>
            <a:ext cx="8763000" cy="68275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results </a:t>
            </a:r>
            <a:r>
              <a:rPr lang="en-US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pre-release HP1005</a:t>
            </a:r>
            <a:endParaRPr lang="en-US" sz="3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408323"/>
            <a:ext cx="8839200" cy="80021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6666FF"/>
              </a:buClr>
              <a:buFont typeface="Wingdings" panose="05000000000000000000" pitchFamily="2" charset="2"/>
              <a:buChar char="v"/>
            </a:pP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 yield (t/ha)  of HP1005  relative to checks in advanced variety </a:t>
            </a:r>
          </a:p>
          <a:p>
            <a:pPr>
              <a:buClr>
                <a:srgbClr val="230BB5"/>
              </a:buClr>
            </a:pP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trials in 2014/15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8382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HP1005 gave a relative </a:t>
            </a:r>
            <a:r>
              <a:rPr lang="en-GB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 </a:t>
            </a:r>
            <a:r>
              <a:rPr lang="en-GB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was better than PAN3M-01, but comparable with ZS255, ZS273 and ZAP61.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yield performance was comparable with all checks at Chisumbanje.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20963"/>
              </p:ext>
            </p:extLst>
          </p:nvPr>
        </p:nvGraphicFramePr>
        <p:xfrm>
          <a:off x="172598" y="3657600"/>
          <a:ext cx="8839200" cy="3093720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660697"/>
                <a:gridCol w="1285702"/>
                <a:gridCol w="1553557"/>
                <a:gridCol w="1526771"/>
                <a:gridCol w="1526771"/>
                <a:gridCol w="1285702"/>
              </a:tblGrid>
              <a:tr h="20523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Name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%</a:t>
                      </a:r>
                      <a:r>
                        <a:rPr lang="en-ZW" sz="1400" b="1" u="none" strike="noStrike" dirty="0" err="1">
                          <a:effectLst/>
                        </a:rPr>
                        <a:t>RelGY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Kadoma 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Chisumbanje 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</a:tr>
              <a:tr h="205235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Grain Yield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Anthesis Date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Grain Yield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Anthesis Date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SC403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104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6.9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58.6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51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 dirty="0">
                          <a:effectLst/>
                        </a:rPr>
                        <a:t>ZS263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101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5.7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64.5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53.3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ZS265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101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7.2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67.5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55.2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 dirty="0">
                          <a:effectLst/>
                        </a:rPr>
                        <a:t>ZAP61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92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5.1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65.6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55.6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ZS273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91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70.1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55.1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ZS255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88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6.0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61.9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53.4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 dirty="0">
                          <a:effectLst/>
                        </a:rPr>
                        <a:t>HP1005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79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67.1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4.6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54.3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PAN 3M-01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75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57.1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51.7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Mean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100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6.0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64.6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4.5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54.0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LSD (0.05)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19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1.8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3.7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1.1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2.2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>
                          <a:effectLst/>
                        </a:rPr>
                        <a:t>p</a:t>
                      </a:r>
                      <a:endParaRPr lang="en-ZW" sz="14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***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b="1" u="none" strike="noStrike">
                          <a:effectLst/>
                        </a:rPr>
                        <a:t>Heritability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b="1" u="none" strike="noStrike">
                          <a:effectLst/>
                        </a:rPr>
                        <a:t> 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0.17 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0.80 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0.69 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0.57 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2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7848"/>
            <a:ext cx="8763000" cy="68275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results </a:t>
            </a:r>
            <a:r>
              <a:rPr lang="en-US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pre-release HP1005</a:t>
            </a:r>
            <a:endParaRPr lang="en-US" sz="3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944" y="1257300"/>
            <a:ext cx="8839200" cy="80021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6666FF"/>
              </a:buClr>
              <a:buFont typeface="Wingdings" panose="05000000000000000000" pitchFamily="2" charset="2"/>
              <a:buChar char="v"/>
            </a:pP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 </a:t>
            </a: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(t/ha) of the 10 highest yielding proA hybrids 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>
                <a:srgbClr val="230BB5"/>
              </a:buClr>
            </a:pP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check </a:t>
            </a: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varieties 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regional </a:t>
            </a: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trials  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 in Zim in </a:t>
            </a: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2014/15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133600"/>
            <a:ext cx="838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HP1005 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8th highest yielding hybrid across site.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9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19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 the 7th highest yield at ART Farm </a:t>
            </a:r>
            <a:r>
              <a:rPr lang="en-US" sz="19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under low N at CIMMYT.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9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high-yielding proA 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hybrids will be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 as pre-release hybrids in national 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 in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2015/16.</a:t>
            </a:r>
            <a:endParaRPr lang="en-GB" sz="1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34641"/>
              </p:ext>
            </p:extLst>
          </p:nvPr>
        </p:nvGraphicFramePr>
        <p:xfrm>
          <a:off x="151218" y="3409661"/>
          <a:ext cx="8839200" cy="3291840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424120"/>
                <a:gridCol w="926885"/>
                <a:gridCol w="926885"/>
                <a:gridCol w="926885"/>
                <a:gridCol w="926885"/>
                <a:gridCol w="926885"/>
                <a:gridCol w="926885"/>
                <a:gridCol w="926885"/>
                <a:gridCol w="926885"/>
              </a:tblGrid>
              <a:tr h="1490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W" sz="1200" b="1" u="none" strike="noStrike" dirty="0" smtClean="0">
                          <a:effectLst/>
                        </a:rPr>
                        <a:t>Variety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ART Farm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CIMMYT_LN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Rattray Arnold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Mean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</a:tr>
              <a:tr h="149013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 smtClean="0">
                          <a:effectLst/>
                        </a:rPr>
                        <a:t>Grain Yield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Rank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 smtClean="0">
                          <a:effectLst/>
                        </a:rPr>
                        <a:t>Grain Yield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Rank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 smtClean="0">
                          <a:effectLst/>
                        </a:rPr>
                        <a:t>Grain Yield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Rank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 smtClean="0">
                          <a:effectLst/>
                        </a:rPr>
                        <a:t>Grain Yield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Rank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 dirty="0">
                          <a:effectLst/>
                        </a:rPr>
                        <a:t>SC608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12.9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6.1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7.2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8.7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>
                          <a:effectLst/>
                        </a:rPr>
                        <a:t>SC402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10.0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5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6.5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6.4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8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7.6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>
                          <a:effectLst/>
                        </a:rPr>
                        <a:t>HP26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10.6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2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5.2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7.0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4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7.6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3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>
                          <a:effectLst/>
                        </a:rPr>
                        <a:t>HP24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9.0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21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5.4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4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7.1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3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7.2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4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>
                          <a:effectLst/>
                        </a:rPr>
                        <a:t>HP30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9.1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18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4.7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19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7.2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7.0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5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>
                          <a:effectLst/>
                        </a:rPr>
                        <a:t>HP49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9.7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4.6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27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6.8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7.0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>
                          <a:effectLst/>
                        </a:rPr>
                        <a:t>HP43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9.2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17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4.9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14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6.9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5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7.0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 dirty="0">
                          <a:effectLst/>
                        </a:rPr>
                        <a:t>HP1005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9.6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7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5.2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7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6.1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10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7.0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8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>
                          <a:effectLst/>
                        </a:rPr>
                        <a:t>HP44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9.0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25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4.1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41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6.7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7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6.6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9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>
                          <a:effectLst/>
                        </a:rPr>
                        <a:t>HP39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10.2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4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4.0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44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5.5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19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6.6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10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>
                          <a:effectLst/>
                        </a:rPr>
                        <a:t>HP6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9.3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13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4.8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18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5.6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17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6.6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u="none" strike="noStrike">
                          <a:effectLst/>
                        </a:rPr>
                        <a:t>HP12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9.0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24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4.7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21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 dirty="0">
                          <a:effectLst/>
                        </a:rPr>
                        <a:t>5.9</a:t>
                      </a:r>
                      <a:endParaRPr lang="en-Z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6.6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u="none" strike="noStrike">
                          <a:effectLst/>
                        </a:rPr>
                        <a:t>12</a:t>
                      </a:r>
                      <a:endParaRPr lang="en-ZW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1" u="none" strike="noStrike" dirty="0">
                          <a:effectLst/>
                        </a:rPr>
                        <a:t>Mean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8.9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 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4.4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 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5.1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 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7.2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 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1" u="none" strike="noStrike" dirty="0">
                          <a:effectLst/>
                        </a:rPr>
                        <a:t>LSD (0.05)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1.0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 smtClean="0">
                          <a:effectLst/>
                        </a:rPr>
                        <a:t>1.6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 smtClean="0">
                          <a:effectLst/>
                        </a:rPr>
                        <a:t>1.7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 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1" u="none" strike="noStrike" dirty="0">
                          <a:effectLst/>
                        </a:rPr>
                        <a:t>CV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5.6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 smtClean="0">
                          <a:effectLst/>
                        </a:rPr>
                        <a:t>18.2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16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 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013"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1" u="none" strike="noStrike">
                          <a:effectLst/>
                        </a:rPr>
                        <a:t>Heritability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0.81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 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 smtClean="0">
                          <a:effectLst/>
                        </a:rPr>
                        <a:t>0.41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>
                          <a:effectLst/>
                        </a:rPr>
                        <a:t> 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 smtClean="0">
                          <a:effectLst/>
                        </a:rPr>
                        <a:t>0.66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 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 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200" b="1" u="none" strike="noStrike" dirty="0">
                          <a:effectLst/>
                        </a:rPr>
                        <a:t> 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0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7848"/>
            <a:ext cx="8763000" cy="68275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results </a:t>
            </a:r>
            <a:r>
              <a:rPr lang="en-US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pre-release HP1005</a:t>
            </a:r>
            <a:endParaRPr lang="en-US" sz="3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944" y="1257300"/>
            <a:ext cx="8784856" cy="80021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6666FF"/>
              </a:buClr>
              <a:buFont typeface="Wingdings" panose="05000000000000000000" pitchFamily="2" charset="2"/>
              <a:buChar char="v"/>
            </a:pP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 </a:t>
            </a: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agronomic performance of </a:t>
            </a: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10 highest yielding </a:t>
            </a:r>
            <a:endParaRPr lang="en-US" sz="2300" b="1" i="1" dirty="0" smtClean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666FF"/>
              </a:buClr>
            </a:pP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proA </a:t>
            </a: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hybrids 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3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varieties in regional trials  in 2014/15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43651"/>
              </p:ext>
            </p:extLst>
          </p:nvPr>
        </p:nvGraphicFramePr>
        <p:xfrm>
          <a:off x="155942" y="3429000"/>
          <a:ext cx="8835661" cy="3276592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063258"/>
                <a:gridCol w="685800"/>
                <a:gridCol w="685800"/>
                <a:gridCol w="762000"/>
                <a:gridCol w="623968"/>
                <a:gridCol w="716405"/>
                <a:gridCol w="716405"/>
                <a:gridCol w="716405"/>
                <a:gridCol w="716405"/>
                <a:gridCol w="716405"/>
                <a:gridCol w="716405"/>
                <a:gridCol w="716405"/>
              </a:tblGrid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b="1" u="none" strike="noStrike" dirty="0">
                          <a:effectLst/>
                        </a:rPr>
                        <a:t>Variety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GY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AD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ASI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EA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PH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EH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GLS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ET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EPO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RL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TEX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 dirty="0">
                          <a:effectLst/>
                        </a:rPr>
                        <a:t>SC608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8.7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69.4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-1.2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1.9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221.7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109.8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2.2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4.1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3.5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>
                          <a:effectLst/>
                        </a:rPr>
                        <a:t>SC402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7.6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63.7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-0.4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214.8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102.5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>
                          <a:effectLst/>
                        </a:rPr>
                        <a:t>HP26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7.6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67.7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225.5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116.0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3.3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12.9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>
                          <a:effectLst/>
                        </a:rPr>
                        <a:t>HP24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7.2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69.9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229.7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105.9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4.3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14.3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>
                          <a:effectLst/>
                        </a:rPr>
                        <a:t>HP30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7.0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71.1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-0.4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216.4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95.1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>
                          <a:effectLst/>
                        </a:rPr>
                        <a:t>HP49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7.0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68.5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0.6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2.1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221.4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110.8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3.1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>
                          <a:effectLst/>
                        </a:rPr>
                        <a:t>HP43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7.0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70.2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-0.3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222.0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101.5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3.6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1.2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 dirty="0">
                          <a:effectLst/>
                        </a:rPr>
                        <a:t>HP1005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7.0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70.5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0.0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1.7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238.3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125.5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3.0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1.3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0.5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5.9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1.2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>
                          <a:effectLst/>
                        </a:rPr>
                        <a:t>HP44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6.6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69.8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220.2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106.5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>
                          <a:effectLst/>
                        </a:rPr>
                        <a:t>HP39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6.6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66.9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206.2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95.1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3.0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3.3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>
                          <a:effectLst/>
                        </a:rPr>
                        <a:t>HP6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6.6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71.0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222.8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107.1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3.4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1.2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1.7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u="none" strike="noStrike">
                          <a:effectLst/>
                        </a:rPr>
                        <a:t>HP12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6.6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68.6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0.4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225.0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108.9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2.8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 dirty="0">
                          <a:effectLst/>
                        </a:rPr>
                        <a:t>2.2</a:t>
                      </a:r>
                      <a:endParaRPr lang="en-ZW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0.5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1.1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u="none" strike="noStrike">
                          <a:effectLst/>
                        </a:rPr>
                        <a:t>2.0</a:t>
                      </a:r>
                      <a:endParaRPr lang="en-ZW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b="1" u="none" strike="noStrike" dirty="0">
                          <a:effectLst/>
                        </a:rPr>
                        <a:t>Mean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8.8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67.6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0.0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2.2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219.0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103.6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2.5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1.6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0.5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2.8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2.0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b="1" u="none" strike="noStrike">
                          <a:effectLst/>
                        </a:rPr>
                        <a:t>LSD (0.05)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1.5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2.0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1.1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0.4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13.1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11.4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1.3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0.5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0.1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8.5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0.3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r>
                        <a:rPr lang="en-ZW" sz="1300" b="1" u="none" strike="noStrike">
                          <a:effectLst/>
                        </a:rPr>
                        <a:t>Heritability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0.70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0.83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0.16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0.62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0.82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0.76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0.48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0.58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0.43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>
                          <a:effectLst/>
                        </a:rPr>
                        <a:t>0.08</a:t>
                      </a:r>
                      <a:endParaRPr lang="en-ZW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300" b="1" u="none" strike="noStrike" dirty="0">
                          <a:effectLst/>
                        </a:rPr>
                        <a:t>0.89</a:t>
                      </a:r>
                      <a:endParaRPr lang="en-ZW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2133600"/>
            <a:ext cx="817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HP1005 had exceptionally good ASI and was comparable with checks and  other proA hybrids in agronomic performance.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pre-release proA hybrids yielded well in comparison to SC402 and gave  good agronomic performance.</a:t>
            </a:r>
            <a:endParaRPr lang="en-ZW" b="1" i="1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7848"/>
            <a:ext cx="8763000" cy="68275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results </a:t>
            </a:r>
            <a:r>
              <a:rPr lang="en-US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pre-release HP1005</a:t>
            </a:r>
            <a:endParaRPr lang="en-US" sz="3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9995" y="1386663"/>
            <a:ext cx="8832703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6666FF"/>
              </a:buClr>
              <a:buFont typeface="Wingdings" panose="05000000000000000000" pitchFamily="2" charset="2"/>
              <a:buChar char="v"/>
            </a:pPr>
            <a:r>
              <a:rPr lang="en-US" sz="22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grain yield (t/ha) of HP1005 relative to </a:t>
            </a:r>
            <a:r>
              <a:rPr lang="en-US" sz="22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varieties </a:t>
            </a:r>
            <a:r>
              <a:rPr lang="en-US" sz="22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lang="en-US" sz="22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on-farm    </a:t>
            </a:r>
          </a:p>
          <a:p>
            <a:pPr>
              <a:buClr>
                <a:srgbClr val="6666FF"/>
              </a:buClr>
            </a:pPr>
            <a:r>
              <a:rPr lang="en-US" sz="22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trials in 2014/15</a:t>
            </a:r>
            <a:endParaRPr lang="en-US" sz="2200" b="1" i="1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540" y="2218660"/>
            <a:ext cx="8448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HP1005 was comparable in yield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all individual and across sites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</a:t>
            </a:r>
            <a:r>
              <a:rPr lang="en-US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3rd highest </a:t>
            </a:r>
            <a:r>
              <a:rPr lang="en-US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yielder in </a:t>
            </a:r>
            <a:r>
              <a:rPr lang="en-US" b="1" i="1" dirty="0" err="1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Murehwa</a:t>
            </a:r>
            <a:r>
              <a:rPr lang="en-US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 the </a:t>
            </a:r>
            <a:r>
              <a:rPr lang="en-US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yield in </a:t>
            </a:r>
            <a:r>
              <a:rPr lang="en-US" b="1" i="1" dirty="0" err="1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Bikita</a:t>
            </a:r>
            <a:r>
              <a:rPr lang="en-US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with </a:t>
            </a:r>
            <a:r>
              <a:rPr lang="en-US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ZM623Y.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out-yielded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SC608 at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Mutoko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70271"/>
              </p:ext>
            </p:extLst>
          </p:nvPr>
        </p:nvGraphicFramePr>
        <p:xfrm>
          <a:off x="139996" y="3810000"/>
          <a:ext cx="8841560" cy="2895594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231604"/>
                <a:gridCol w="1066800"/>
                <a:gridCol w="762000"/>
                <a:gridCol w="1219200"/>
                <a:gridCol w="609600"/>
                <a:gridCol w="1143000"/>
                <a:gridCol w="762000"/>
                <a:gridCol w="1219200"/>
                <a:gridCol w="828156"/>
              </a:tblGrid>
              <a:tr h="2227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Name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Across Site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Murehwa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Mutoko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Bikita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</a:tr>
              <a:tr h="222738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 smtClean="0">
                          <a:effectLst/>
                        </a:rPr>
                        <a:t>Grain Yield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Rank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 smtClean="0">
                          <a:effectLst/>
                        </a:rPr>
                        <a:t>Grain Yield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Rank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 smtClean="0">
                          <a:effectLst/>
                        </a:rPr>
                        <a:t>Grain Yield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Rank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 smtClean="0">
                          <a:effectLst/>
                        </a:rPr>
                        <a:t>Grain Yield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Rank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u="none" strike="noStrike" dirty="0">
                          <a:effectLst/>
                        </a:rPr>
                        <a:t>HP1005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1.6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2.5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1.4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0.8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8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u="none" strike="noStrike">
                          <a:effectLst/>
                        </a:rPr>
                        <a:t>CZH116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2.2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2.9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u="none" strike="noStrike">
                          <a:effectLst/>
                        </a:rPr>
                        <a:t>CZH1218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1.5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7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2.1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u="none" strike="noStrike">
                          <a:effectLst/>
                        </a:rPr>
                        <a:t>ZM423Y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2.1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u="none" strike="noStrike">
                          <a:effectLst/>
                        </a:rPr>
                        <a:t>ZM623Y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8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1.3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1.9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0.9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u="none" strike="noStrike">
                          <a:effectLst/>
                        </a:rPr>
                        <a:t>ZM523Y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2.0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2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u="none" strike="noStrike">
                          <a:effectLst/>
                        </a:rPr>
                        <a:t>SC608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2.1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3.3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0.7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8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2.3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u="none" strike="noStrike">
                          <a:effectLst/>
                        </a:rPr>
                        <a:t>SC513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2.3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1.0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1.3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b="1" u="none" strike="noStrike" dirty="0">
                          <a:effectLst/>
                        </a:rPr>
                        <a:t>Mean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1.7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 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2.2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1.4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 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1.5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b="1" u="none" strike="noStrike" dirty="0">
                          <a:effectLst/>
                        </a:rPr>
                        <a:t>LSD (0.05)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1.1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1.8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1.0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>
                          <a:effectLst/>
                        </a:rPr>
                        <a:t>1.5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b="1" u="none" strike="noStrike" dirty="0">
                          <a:effectLst/>
                        </a:rPr>
                        <a:t>Heritability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0.25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0.39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0.25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3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7848"/>
            <a:ext cx="8763000" cy="68275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release HP1005 in Zimbabwe</a:t>
            </a:r>
            <a:endParaRPr lang="en-US" sz="3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032" y="1752600"/>
            <a:ext cx="8828568" cy="432426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6666FF"/>
              </a:buClr>
              <a:buFont typeface="Wingdings" panose="05000000000000000000" pitchFamily="2" charset="2"/>
              <a:buChar char="v"/>
            </a:pPr>
            <a:r>
              <a:rPr lang="en-US" sz="25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HP1005 </a:t>
            </a:r>
            <a:r>
              <a:rPr lang="en-US" sz="25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 DUS tests by Seed Services in 2013.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VCU have been collected and compiled from regional 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and national on-station &amp; on-farm 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 done in 2011/12,  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2012/13, 2013/14 and 2014/15 seasons.</a:t>
            </a:r>
            <a:endParaRPr lang="en-US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6666FF"/>
              </a:buClr>
              <a:buFont typeface="Wingdings" panose="05000000000000000000" pitchFamily="2" charset="2"/>
              <a:buChar char="v"/>
            </a:pPr>
            <a:r>
              <a:rPr lang="en-US" sz="25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Socio-economics </a:t>
            </a:r>
            <a:r>
              <a:rPr lang="en-US" sz="25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(farmer preference) data are </a:t>
            </a:r>
            <a:r>
              <a:rPr lang="en-US" sz="25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 </a:t>
            </a:r>
          </a:p>
          <a:p>
            <a:pPr>
              <a:buClr>
                <a:srgbClr val="6666FF"/>
              </a:buClr>
            </a:pPr>
            <a:r>
              <a:rPr lang="en-US" sz="25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consolidated.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(pro-vitamin A content) tests are 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in 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6666FF"/>
              </a:buClr>
              <a:buFont typeface="Wingdings" panose="05000000000000000000" pitchFamily="2" charset="2"/>
              <a:buChar char="v"/>
            </a:pPr>
            <a:r>
              <a:rPr lang="en-US" sz="25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proposal is being compiled and will be ready for </a:t>
            </a:r>
            <a:endParaRPr lang="en-US" sz="2500" b="1" i="1" dirty="0" smtClean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230BB5"/>
              </a:buClr>
            </a:pPr>
            <a:r>
              <a:rPr lang="en-US" sz="25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submission to </a:t>
            </a:r>
            <a:r>
              <a:rPr lang="en-US" sz="25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 Services by mid-October 2015.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is planned for mid-December subject to </a:t>
            </a:r>
            <a:endParaRPr lang="en-US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230BB5"/>
              </a:buClr>
            </a:pP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approval by the Variety Release Committee.</a:t>
            </a:r>
            <a:endParaRPr lang="en-US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96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opportunities</a:t>
            </a:r>
            <a:endParaRPr lang="en-US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7884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GB" sz="3600" b="1" i="1" dirty="0" smtClean="0">
                <a:solidFill>
                  <a:srgbClr val="6666FF"/>
                </a:solidFill>
              </a:rPr>
              <a:t>Adoption and consumption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GB" sz="2400" b="1" i="1" dirty="0" smtClean="0"/>
              <a:t>White maize is more preferable to </a:t>
            </a:r>
            <a:r>
              <a:rPr lang="en-GB" sz="2400" b="1" i="1" dirty="0" smtClean="0"/>
              <a:t>yellow maize</a:t>
            </a:r>
            <a:r>
              <a:rPr lang="en-GB" sz="2400" b="1" i="1" dirty="0" smtClean="0"/>
              <a:t>.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GB" sz="2400" b="1" i="1" dirty="0" smtClean="0">
                <a:solidFill>
                  <a:srgbClr val="6666FF"/>
                </a:solidFill>
              </a:rPr>
              <a:t>Yellow  </a:t>
            </a:r>
            <a:r>
              <a:rPr lang="en-GB" sz="2400" b="1" i="1" dirty="0" smtClean="0">
                <a:solidFill>
                  <a:srgbClr val="6666FF"/>
                </a:solidFill>
              </a:rPr>
              <a:t>maize is associated with stigma which arose from previous imports  of yellow grain with a bad smell caused by poor storage in transit.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GB" sz="2400" b="1" i="1" dirty="0" smtClean="0"/>
              <a:t>Yellow  </a:t>
            </a:r>
            <a:r>
              <a:rPr lang="en-GB" sz="2400" b="1" i="1" dirty="0" smtClean="0"/>
              <a:t>maize is more preferable for green mealies either for roasting or boiling.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GB" sz="2400" b="1" i="1" dirty="0" smtClean="0">
                <a:solidFill>
                  <a:srgbClr val="6666FF"/>
                </a:solidFill>
              </a:rPr>
              <a:t>Feeding schemes conducted by Min. of Health &amp; Child Care and existence of the Food and Nutrition Council.</a:t>
            </a:r>
          </a:p>
          <a:p>
            <a:endParaRPr lang="en-GB" dirty="0" smtClean="0"/>
          </a:p>
          <a:p>
            <a:endParaRPr lang="en-ZW" dirty="0"/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96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opportunities</a:t>
            </a:r>
            <a:endParaRPr lang="en-US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788400" cy="4876800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GB" sz="3800" b="1" i="1" dirty="0" smtClean="0">
                <a:solidFill>
                  <a:srgbClr val="6666FF"/>
                </a:solidFill>
              </a:rPr>
              <a:t>Research and development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GB" sz="2400" b="1" i="1" dirty="0" smtClean="0"/>
              <a:t>Extensive network of research stations covering all agro-ecological regions.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GB" sz="2400" b="1" i="1" dirty="0" smtClean="0">
                <a:solidFill>
                  <a:srgbClr val="6666FF"/>
                </a:solidFill>
              </a:rPr>
              <a:t>Rich maize gene bank and well-experienced research personnel 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GB" sz="2400" b="1" i="1" dirty="0" smtClean="0"/>
              <a:t>Robust extension service for effective technology </a:t>
            </a:r>
            <a:r>
              <a:rPr lang="en-GB" sz="2400" b="1" i="1" dirty="0"/>
              <a:t>dissemination </a:t>
            </a:r>
            <a:r>
              <a:rPr lang="en-GB" sz="2400" b="1" i="1" dirty="0" smtClean="0"/>
              <a:t>and adoption.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GB" sz="2400" b="1" i="1" dirty="0" smtClean="0">
                <a:solidFill>
                  <a:srgbClr val="6666FF"/>
                </a:solidFill>
              </a:rPr>
              <a:t>Farmers with a high appetite for hybrid maize.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GB" sz="2400" b="1" i="1" dirty="0" smtClean="0">
                <a:solidFill>
                  <a:schemeClr val="tx1"/>
                </a:solidFill>
              </a:rPr>
              <a:t>Well-established seed sector with an extensive distribution network throughout all maize growing areas.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en-GB" sz="2400" b="1" i="1" dirty="0" smtClean="0">
                <a:solidFill>
                  <a:schemeClr val="tx1"/>
                </a:solidFill>
              </a:rPr>
              <a:t>Testing for </a:t>
            </a:r>
            <a:r>
              <a:rPr lang="en-GB" sz="2400" b="1" i="1" dirty="0" err="1" smtClean="0">
                <a:solidFill>
                  <a:schemeClr val="tx1"/>
                </a:solidFill>
              </a:rPr>
              <a:t>ProA</a:t>
            </a:r>
            <a:r>
              <a:rPr lang="en-GB" sz="2400" b="1" i="1" dirty="0" smtClean="0">
                <a:solidFill>
                  <a:schemeClr val="tx1"/>
                </a:solidFill>
              </a:rPr>
              <a:t> levels??</a:t>
            </a:r>
          </a:p>
          <a:p>
            <a:endParaRPr lang="en-GB" dirty="0" smtClean="0"/>
          </a:p>
          <a:p>
            <a:endParaRPr lang="en-ZW" dirty="0"/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960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GB" sz="5400" b="1" i="1" dirty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77800" y="1752600"/>
            <a:ext cx="87884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GB" sz="3200" b="1" i="1" dirty="0" smtClean="0"/>
              <a:t>CIMMYT </a:t>
            </a:r>
            <a:r>
              <a:rPr lang="en-GB" sz="3200" b="1" i="1" dirty="0"/>
              <a:t>Mexico &amp; </a:t>
            </a:r>
            <a:r>
              <a:rPr lang="en-GB" sz="3200" b="1" i="1" dirty="0" smtClean="0"/>
              <a:t>IITA for provision of pro-vitamin A germplasm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GB" sz="3200" b="1" i="1" dirty="0">
                <a:solidFill>
                  <a:srgbClr val="6666FF"/>
                </a:solidFill>
              </a:rPr>
              <a:t>CIMMYT Mexico &amp; </a:t>
            </a:r>
            <a:r>
              <a:rPr lang="en-GB" sz="3200" b="1" i="1" dirty="0" err="1" smtClean="0">
                <a:solidFill>
                  <a:srgbClr val="6666FF"/>
                </a:solidFill>
              </a:rPr>
              <a:t>GoZ</a:t>
            </a:r>
            <a:r>
              <a:rPr lang="en-GB" sz="3200" b="1" i="1" dirty="0" smtClean="0">
                <a:solidFill>
                  <a:srgbClr val="6666FF"/>
                </a:solidFill>
              </a:rPr>
              <a:t> for financial &amp; technical support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GB" sz="3200" b="1" i="1" dirty="0" smtClean="0"/>
              <a:t>Farmers for hosting trials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endParaRPr lang="en-GB" dirty="0" smtClean="0"/>
          </a:p>
          <a:p>
            <a:endParaRPr lang="en-ZW" dirty="0"/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Maize consumer preferences in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292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Zimbabwe’s average maize per capita consumption of 122 kg/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among the highest in Africa (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Smale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Jayne, 2003;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Smale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2011).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4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Maize consumer preferences based on grain </a:t>
            </a:r>
            <a:r>
              <a:rPr lang="en-US" sz="1400" b="1" i="1" dirty="0" err="1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14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complex and controversial since yellow maize is commonly associated with the poor (</a:t>
            </a:r>
            <a:r>
              <a:rPr lang="en-US" sz="1400" b="1" i="1" dirty="0" err="1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Tshirley</a:t>
            </a:r>
            <a:r>
              <a:rPr lang="en-US" sz="14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Santos, 1995).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perception has traditionally influenced maize production, consumption and marketing systems in the region including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Zim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4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 grain and maize meal are presumed to have very little or no demand for human consumption.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led to government officials and millers discouraging availability of yellow maize and maize meal for purchase by people in normal years (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Takavarasha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Jayne, 1994).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4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of urban consumers actually prefer the taste of yellow maize meal, and would buy it if available at the same price as white (</a:t>
            </a:r>
            <a:r>
              <a:rPr lang="en-US" sz="1400" b="1" i="1" dirty="0" err="1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Rubey</a:t>
            </a:r>
            <a:r>
              <a:rPr lang="en-US" sz="14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1993).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66700"/>
            <a:ext cx="11906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4" y="2057400"/>
            <a:ext cx="4270375" cy="3200400"/>
          </a:xfrm>
        </p:spPr>
      </p:pic>
    </p:spTree>
    <p:extLst>
      <p:ext uri="{BB962C8B-B14F-4D97-AF65-F5344CB8AC3E}">
        <p14:creationId xmlns:p14="http://schemas.microsoft.com/office/powerpoint/2010/main" val="19223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Maize consumer preferences in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Zim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8768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urban households in the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lowest income quartile would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 to yellow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maize if sold at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26%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discount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Rubey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1993).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4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24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households in the highest income </a:t>
            </a:r>
            <a:r>
              <a:rPr lang="en-US" sz="24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quartile would switch to yellow maize if sold at a discount. </a:t>
            </a:r>
            <a:endParaRPr lang="en-US" sz="2400" b="1" i="1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rural households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willing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 maize meal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knew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more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nutritious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Muzhingi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2008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hite </a:t>
            </a:r>
            <a:r>
              <a:rPr lang="en-US" sz="24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maize is preferred as </a:t>
            </a:r>
            <a:r>
              <a:rPr lang="en-US" sz="2400" b="1" i="1" dirty="0" err="1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sadza</a:t>
            </a:r>
            <a:r>
              <a:rPr lang="en-US" sz="2400" b="1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 yellow maize is consumed as green mealies (roasted </a:t>
            </a:r>
            <a:r>
              <a:rPr lang="en-US" sz="24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boiled) in Zim.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clearly demonstrate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of successful adoption of orange maize by urban and rural households in Zim.</a:t>
            </a:r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66700"/>
            <a:ext cx="11906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17" y="29626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Development</a:t>
            </a:r>
            <a:r>
              <a:rPr lang="en-ZW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new p</a:t>
            </a:r>
            <a:r>
              <a:rPr lang="en-GB" sz="3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roA</a:t>
            </a:r>
            <a:r>
              <a:rPr lang="en-GB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maize inbred lines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7300"/>
            <a:ext cx="4038600" cy="2552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2800" b="1" i="1" dirty="0">
                <a:solidFill>
                  <a:srgbClr val="6666FF"/>
                </a:solidFill>
                <a:latin typeface="Times New Roman"/>
                <a:ea typeface="Calibri"/>
              </a:rPr>
              <a:t>28 white &amp; 7 yellow CBI elite lines are being crossed to 29 IITA &amp; 36 CIMMYT </a:t>
            </a:r>
            <a:r>
              <a:rPr lang="en-GB" sz="2800" b="1" i="1" dirty="0" err="1">
                <a:solidFill>
                  <a:srgbClr val="6666FF"/>
                </a:solidFill>
                <a:latin typeface="Times New Roman"/>
                <a:ea typeface="Calibri"/>
              </a:rPr>
              <a:t>proA</a:t>
            </a:r>
            <a:r>
              <a:rPr lang="en-GB" sz="2800" b="1" i="1" dirty="0">
                <a:solidFill>
                  <a:srgbClr val="6666FF"/>
                </a:solidFill>
                <a:latin typeface="Times New Roman"/>
                <a:ea typeface="Calibri"/>
              </a:rPr>
              <a:t> donors.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2800" b="1" i="1" dirty="0">
                <a:latin typeface="Times New Roman"/>
                <a:ea typeface="Calibri"/>
              </a:rPr>
              <a:t>Crosses are done at Harare Research Station in summer and at Save Valley in winter.</a:t>
            </a:r>
            <a:endParaRPr lang="en-ZW" sz="2800" b="1" i="1" dirty="0">
              <a:latin typeface="Times New Roman"/>
              <a:ea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2800" b="1" i="1" dirty="0">
                <a:solidFill>
                  <a:srgbClr val="6666FF"/>
                </a:solidFill>
                <a:latin typeface="Times New Roman"/>
                <a:ea typeface="Calibri"/>
              </a:rPr>
              <a:t>737 crosses have been developed from 5,500 rows planted at the 2 sites since 2013/14.</a:t>
            </a:r>
          </a:p>
          <a:p>
            <a:endParaRPr lang="en-US" dirty="0"/>
          </a:p>
        </p:txBody>
      </p:sp>
      <p:pic>
        <p:nvPicPr>
          <p:cNvPr id="6" name="Picture 5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"/>
            <a:ext cx="685799" cy="75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00500"/>
            <a:ext cx="4038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Development</a:t>
            </a:r>
            <a:r>
              <a:rPr lang="en-ZW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new p</a:t>
            </a:r>
            <a:r>
              <a:rPr lang="en-GB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roA</a:t>
            </a:r>
            <a:r>
              <a:rPr lang="en-GB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maize inbred lines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1257300"/>
            <a:ext cx="4041648" cy="28575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905000"/>
            <a:ext cx="4038600" cy="297179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836" y="228600"/>
            <a:ext cx="408666" cy="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 descr="380px-Coat_of_Arms_of_Zimbabw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4171950"/>
            <a:ext cx="4041648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Development</a:t>
            </a:r>
            <a:r>
              <a:rPr lang="en-ZW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new p</a:t>
            </a:r>
            <a:r>
              <a:rPr lang="en-GB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roA</a:t>
            </a:r>
            <a:r>
              <a:rPr lang="en-GB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maize hybrids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GB" b="1" i="1" dirty="0">
                <a:solidFill>
                  <a:srgbClr val="6666FF"/>
                </a:solidFill>
              </a:rPr>
              <a:t>9 single cross </a:t>
            </a:r>
            <a:r>
              <a:rPr lang="en-GB" b="1" i="1" dirty="0" err="1">
                <a:solidFill>
                  <a:srgbClr val="6666FF"/>
                </a:solidFill>
              </a:rPr>
              <a:t>proA</a:t>
            </a:r>
            <a:r>
              <a:rPr lang="en-GB" b="1" i="1" dirty="0">
                <a:solidFill>
                  <a:srgbClr val="6666FF"/>
                </a:solidFill>
              </a:rPr>
              <a:t> testers &amp; 52 </a:t>
            </a:r>
            <a:r>
              <a:rPr lang="en-GB" b="1" i="1" dirty="0" err="1">
                <a:solidFill>
                  <a:srgbClr val="6666FF"/>
                </a:solidFill>
              </a:rPr>
              <a:t>proA</a:t>
            </a:r>
            <a:r>
              <a:rPr lang="en-GB" b="1" i="1" dirty="0">
                <a:solidFill>
                  <a:srgbClr val="6666FF"/>
                </a:solidFill>
              </a:rPr>
              <a:t> inbred lines were sourced from CIMMYT Mexico in 2014.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b="1" i="1" dirty="0"/>
              <a:t>They were crossed at Save Valley in 2014 winter &amp; at Harare in 2014/15 summer. </a:t>
            </a:r>
            <a:endParaRPr lang="en-ZW" b="1" i="1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b="1" i="1" dirty="0">
                <a:solidFill>
                  <a:srgbClr val="6666FF"/>
                </a:solidFill>
              </a:rPr>
              <a:t>114 three-way hybrids were successfully produced at Harare.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b="1" i="1" dirty="0"/>
              <a:t>The hybrids will be evaluated in summer 2015/16 at Harare, </a:t>
            </a:r>
            <a:r>
              <a:rPr lang="en-GB" b="1" i="1" dirty="0" err="1"/>
              <a:t>Gwebi</a:t>
            </a:r>
            <a:r>
              <a:rPr lang="en-GB" b="1" i="1" dirty="0"/>
              <a:t>, </a:t>
            </a:r>
            <a:r>
              <a:rPr lang="en-GB" b="1" i="1" dirty="0" err="1"/>
              <a:t>Panmure</a:t>
            </a:r>
            <a:r>
              <a:rPr lang="en-GB" b="1" i="1" dirty="0"/>
              <a:t>, </a:t>
            </a:r>
            <a:r>
              <a:rPr lang="en-GB" b="1" i="1" dirty="0" err="1"/>
              <a:t>Kadoma</a:t>
            </a:r>
            <a:r>
              <a:rPr lang="en-GB" b="1" i="1" dirty="0"/>
              <a:t>, </a:t>
            </a:r>
            <a:r>
              <a:rPr lang="en-GB" b="1" i="1" dirty="0" err="1"/>
              <a:t>Makoholi</a:t>
            </a:r>
            <a:r>
              <a:rPr lang="en-GB" b="1" i="1" dirty="0"/>
              <a:t>, </a:t>
            </a:r>
            <a:r>
              <a:rPr lang="en-GB" b="1" i="1" dirty="0" err="1"/>
              <a:t>Matopos</a:t>
            </a:r>
            <a:r>
              <a:rPr lang="en-GB" b="1" i="1" dirty="0"/>
              <a:t>, Save Valley and </a:t>
            </a:r>
            <a:r>
              <a:rPr lang="en-GB" b="1" i="1" dirty="0" err="1"/>
              <a:t>Chisumbanje</a:t>
            </a:r>
            <a:r>
              <a:rPr lang="en-GB" b="1" i="1" dirty="0"/>
              <a:t>.</a:t>
            </a:r>
            <a:endParaRPr lang="en-ZW" b="1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905000"/>
            <a:ext cx="4038600" cy="2943225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3622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380px-Coat_of_Arms_of_Zimbabw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2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7848"/>
            <a:ext cx="8763000" cy="68275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HarvestPlus in Zimbabwe</a:t>
            </a:r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5509"/>
              </p:ext>
            </p:extLst>
          </p:nvPr>
        </p:nvGraphicFramePr>
        <p:xfrm>
          <a:off x="304800" y="1600201"/>
          <a:ext cx="5105400" cy="4648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6800"/>
                <a:gridCol w="1905000"/>
                <a:gridCol w="1066800"/>
                <a:gridCol w="1066800"/>
              </a:tblGrid>
              <a:tr h="660287">
                <a:tc>
                  <a:txBody>
                    <a:bodyPr/>
                    <a:lstStyle/>
                    <a:p>
                      <a:r>
                        <a:rPr lang="en-GB" dirty="0" smtClean="0"/>
                        <a:t>Season</a:t>
                      </a:r>
                      <a:endParaRPr lang="en-ZW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Trial Series</a:t>
                      </a:r>
                      <a:endParaRPr lang="en-ZW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#Trials</a:t>
                      </a:r>
                      <a:endParaRPr lang="en-ZW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Sites</a:t>
                      </a:r>
                      <a:endParaRPr lang="en-ZW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2344">
                <a:tc>
                  <a:txBody>
                    <a:bodyPr/>
                    <a:lstStyle/>
                    <a:p>
                      <a:r>
                        <a:rPr lang="en-GB" dirty="0" smtClean="0"/>
                        <a:t>2012/13</a:t>
                      </a:r>
                      <a:endParaRPr lang="en-ZW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12CHTSPROA36</a:t>
                      </a:r>
                      <a:endParaRPr lang="en-ZW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smtClean="0"/>
                        <a:t>1</a:t>
                      </a:r>
                      <a:endParaRPr lang="en-ZW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0" i="0" dirty="0" smtClean="0"/>
                        <a:t>Harare</a:t>
                      </a:r>
                      <a:endParaRPr lang="en-ZW" b="0" i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97369">
                <a:tc>
                  <a:txBody>
                    <a:bodyPr/>
                    <a:lstStyle/>
                    <a:p>
                      <a:r>
                        <a:rPr lang="en-GB" dirty="0" smtClean="0"/>
                        <a:t>2013/14</a:t>
                      </a:r>
                      <a:endParaRPr lang="en-ZW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13CHTPROA</a:t>
                      </a:r>
                    </a:p>
                    <a:p>
                      <a:r>
                        <a:rPr lang="en-ZW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EIHYBPROA</a:t>
                      </a:r>
                    </a:p>
                    <a:p>
                      <a:r>
                        <a:rPr lang="en-ZW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HP14T201</a:t>
                      </a:r>
                    </a:p>
                    <a:p>
                      <a:r>
                        <a:rPr lang="en-ZW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HP14T202  HP14T301</a:t>
                      </a:r>
                    </a:p>
                    <a:p>
                      <a:r>
                        <a:rPr lang="en-ZW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13HPLET</a:t>
                      </a:r>
                      <a:endParaRPr lang="en-ZW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smtClean="0"/>
                        <a:t>13</a:t>
                      </a:r>
                      <a:endParaRPr lang="en-ZW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W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Gwebi Kadoma Harare</a:t>
                      </a:r>
                      <a:endParaRPr lang="en-ZW" b="0" i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98201">
                <a:tc>
                  <a:txBody>
                    <a:bodyPr/>
                    <a:lstStyle/>
                    <a:p>
                      <a:r>
                        <a:rPr lang="en-GB" dirty="0" smtClean="0"/>
                        <a:t>2014/15</a:t>
                      </a:r>
                      <a:endParaRPr lang="en-ZW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Z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HP15T3014</a:t>
                      </a:r>
                    </a:p>
                    <a:p>
                      <a:r>
                        <a:rPr kumimoji="0" lang="en-Z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HP15T2034</a:t>
                      </a:r>
                    </a:p>
                    <a:p>
                      <a:r>
                        <a:rPr kumimoji="0" lang="en-Z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HP15T2014 14CHTPROA47</a:t>
                      </a:r>
                      <a:endParaRPr lang="en-ZW" b="0" i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/>
                        <a:t>4</a:t>
                      </a:r>
                      <a:endParaRPr lang="en-ZW" i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 smtClean="0"/>
                        <a:t>Kadoma</a:t>
                      </a:r>
                      <a:endParaRPr lang="en-ZW" i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57300"/>
            <a:ext cx="34544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33800"/>
            <a:ext cx="3429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7848"/>
            <a:ext cx="8763000" cy="68275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results </a:t>
            </a:r>
            <a:r>
              <a:rPr lang="en-US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pre-release HP1005</a:t>
            </a:r>
            <a:endParaRPr lang="en-US" sz="3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447800"/>
            <a:ext cx="8839200" cy="80021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6666FF"/>
              </a:buClr>
              <a:buFont typeface="Wingdings" panose="05000000000000000000" pitchFamily="2" charset="2"/>
              <a:buChar char="v"/>
            </a:pP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 yield (t/ha)  of HP1005  relative to checks in advanced variety </a:t>
            </a:r>
          </a:p>
          <a:p>
            <a:pPr>
              <a:buClr>
                <a:srgbClr val="230BB5"/>
              </a:buClr>
            </a:pP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trials under high potential environments in 2012/13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85893"/>
              </p:ext>
            </p:extLst>
          </p:nvPr>
        </p:nvGraphicFramePr>
        <p:xfrm>
          <a:off x="152400" y="3390900"/>
          <a:ext cx="8839199" cy="3360420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142999"/>
                <a:gridCol w="914400"/>
                <a:gridCol w="1219200"/>
                <a:gridCol w="1219200"/>
                <a:gridCol w="990600"/>
                <a:gridCol w="1676400"/>
                <a:gridCol w="1676400"/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Name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%</a:t>
                      </a:r>
                      <a:r>
                        <a:rPr lang="en-ZW" sz="1400" b="1" u="none" strike="noStrike" dirty="0" err="1">
                          <a:effectLst/>
                        </a:rPr>
                        <a:t>RelGY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Harare Opt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Harare Dis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Gwebi 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Bindura </a:t>
                      </a:r>
                      <a:r>
                        <a:rPr lang="en-ZW" sz="1400" b="1" u="none" strike="noStrike" dirty="0" err="1">
                          <a:effectLst/>
                        </a:rPr>
                        <a:t>OpH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Chisumbanje 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 dirty="0">
                          <a:effectLst/>
                        </a:rPr>
                        <a:t>ZS265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118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4.6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5.0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5.4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7.2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 dirty="0">
                          <a:effectLst/>
                        </a:rPr>
                        <a:t>SC533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111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7.6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 dirty="0">
                          <a:effectLst/>
                        </a:rPr>
                        <a:t>PAN 8M-91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103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6.0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 dirty="0">
                          <a:effectLst/>
                        </a:rPr>
                        <a:t>ZS263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98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ZS255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97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6.1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PAN 4M-19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92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6.4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5.2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 dirty="0">
                          <a:effectLst/>
                        </a:rPr>
                        <a:t>ZS261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92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2.0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5.4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3.9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5.0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HP1005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87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2.6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3.9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SC403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82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ZAP51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79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Mean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100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3.4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3.2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5.8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4.1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5.3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LSD (0.05)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16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0.9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0.6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2.0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1.9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1.2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i="1" u="none" strike="noStrike" dirty="0">
                          <a:effectLst/>
                        </a:rPr>
                        <a:t>p</a:t>
                      </a:r>
                      <a:endParaRPr lang="en-ZW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***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***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b="1" u="none" strike="noStrike">
                          <a:effectLst/>
                        </a:rPr>
                        <a:t>Heritability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400" b="1" u="none" strike="noStrike">
                          <a:effectLst/>
                        </a:rPr>
                        <a:t> 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 0.77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0.87 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0.61 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-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0.75 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362200"/>
            <a:ext cx="8382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HP1005’s relative </a:t>
            </a:r>
            <a:r>
              <a:rPr lang="en-GB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 </a:t>
            </a:r>
            <a:r>
              <a:rPr lang="en-GB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comparable with ZS261, PAN4M-19, ZS255, </a:t>
            </a:r>
          </a:p>
          <a:p>
            <a:r>
              <a:rPr lang="en-GB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ZS263  &amp; PAN8M-91 and better than SC403 &amp; ZAP51.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yield performance was competitive to all checks in individual environments.</a:t>
            </a:r>
          </a:p>
        </p:txBody>
      </p:sp>
    </p:spTree>
    <p:extLst>
      <p:ext uri="{BB962C8B-B14F-4D97-AF65-F5344CB8AC3E}">
        <p14:creationId xmlns:p14="http://schemas.microsoft.com/office/powerpoint/2010/main" val="35050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7848"/>
            <a:ext cx="8763000" cy="68275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</a:pP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results </a:t>
            </a:r>
            <a:r>
              <a:rPr lang="en-US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pre-release HP1005</a:t>
            </a:r>
            <a:endParaRPr lang="en-US" sz="3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380px-Coat_of_Arms_of_Zimba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57200" cy="381000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86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408323"/>
            <a:ext cx="8839200" cy="80021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6666FF"/>
              </a:buClr>
              <a:buFont typeface="Wingdings" panose="05000000000000000000" pitchFamily="2" charset="2"/>
              <a:buChar char="v"/>
            </a:pP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 yield (t/ha) of HP1005  relative to checks in advanced variety </a:t>
            </a:r>
          </a:p>
          <a:p>
            <a:pPr>
              <a:buClr>
                <a:srgbClr val="230BB5"/>
              </a:buClr>
            </a:pPr>
            <a:r>
              <a:rPr lang="en-US" sz="23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trials under low potential environments in 2012/13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08542"/>
            <a:ext cx="838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HP1005’s relative </a:t>
            </a:r>
            <a:r>
              <a:rPr lang="en-GB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 </a:t>
            </a:r>
            <a:r>
              <a:rPr lang="en-GB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comparable with PAN8M-19, ZS265,  ZS263  &amp; SC533 and better than SC403, ZAP51 &amp; ZAP61.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yield performance was the highest under low N and comparable to all checks in the rest of the environments.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11000"/>
              </p:ext>
            </p:extLst>
          </p:nvPr>
        </p:nvGraphicFramePr>
        <p:xfrm>
          <a:off x="152401" y="3451495"/>
          <a:ext cx="8839198" cy="3279147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072030"/>
                <a:gridCol w="756769"/>
                <a:gridCol w="1066800"/>
                <a:gridCol w="914400"/>
                <a:gridCol w="1219200"/>
                <a:gridCol w="897311"/>
                <a:gridCol w="970896"/>
                <a:gridCol w="970896"/>
                <a:gridCol w="970896"/>
              </a:tblGrid>
              <a:tr h="406407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Name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 smtClean="0">
                          <a:effectLst/>
                        </a:rPr>
                        <a:t>%</a:t>
                      </a:r>
                      <a:r>
                        <a:rPr lang="en-ZW" sz="1400" b="1" u="none" strike="noStrike" dirty="0" err="1" smtClean="0">
                          <a:effectLst/>
                        </a:rPr>
                        <a:t>RelGY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Harare LN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 smtClean="0">
                          <a:effectLst/>
                        </a:rPr>
                        <a:t>Makoholi 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>
                          <a:effectLst/>
                        </a:rPr>
                        <a:t>Bindura LpH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>
                          <a:effectLst/>
                        </a:rPr>
                        <a:t>Kadoma 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>
                          <a:effectLst/>
                        </a:rPr>
                        <a:t>Panmure 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Matopos 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Save </a:t>
                      </a:r>
                      <a:r>
                        <a:rPr lang="en-ZW" sz="1400" b="1" u="none" strike="noStrike" dirty="0" smtClean="0">
                          <a:effectLst/>
                        </a:rPr>
                        <a:t>V. 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SC533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124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1.2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5.2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4.5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1.8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ZS265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109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1.1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5.5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2.4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ZS255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108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3.8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1.5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ZS263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94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0.8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4.2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1.6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3.4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PAN 8M-91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91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0.6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2.8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 dirty="0">
                          <a:effectLst/>
                        </a:rPr>
                        <a:t>HP1005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90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1.3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0.7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4.4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1.4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3.2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1.3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2.4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SC403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90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3.6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2.3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1.1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1.7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>
                          <a:effectLst/>
                        </a:rPr>
                        <a:t>ZAP61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88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1.1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0.8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5.0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1.9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3.2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0.9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u="none" strike="noStrike" dirty="0">
                          <a:effectLst/>
                        </a:rPr>
                        <a:t>ZAP51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80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0.9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0.7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3.7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2.0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>
                          <a:effectLst/>
                        </a:rPr>
                        <a:t>3.0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1.1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u="none" strike="noStrike" dirty="0">
                          <a:effectLst/>
                        </a:rPr>
                        <a:t>1.7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Mean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100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1.0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1.0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4.6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2.0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3.4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1.5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2.9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u="none" strike="noStrike" dirty="0">
                          <a:effectLst/>
                        </a:rPr>
                        <a:t>LSD (0.05)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17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0.3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0.6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1.8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0.9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1.1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0.5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1.6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952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400" b="1" i="1" u="none" strike="noStrike" dirty="0">
                          <a:effectLst/>
                        </a:rPr>
                        <a:t>p</a:t>
                      </a:r>
                      <a:endParaRPr lang="en-ZW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ns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>
                          <a:effectLst/>
                        </a:rPr>
                        <a:t>***</a:t>
                      </a:r>
                      <a:endParaRPr lang="en-ZW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u="none" strike="noStrike" dirty="0">
                          <a:effectLst/>
                        </a:rPr>
                        <a:t>***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</a:tr>
              <a:tr h="2195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W" sz="1400" b="1" u="none" strike="noStrike" dirty="0">
                          <a:effectLst/>
                        </a:rPr>
                        <a:t>Heritability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 0.47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0.46 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0.34 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0.52 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0.64 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0.79 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u="none" strike="noStrike" dirty="0">
                          <a:effectLst/>
                        </a:rPr>
                        <a:t>0.27 </a:t>
                      </a:r>
                      <a:endParaRPr lang="en-ZW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5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2161</Words>
  <Application>Microsoft Office PowerPoint</Application>
  <PresentationFormat>On-screen Show (4:3)</PresentationFormat>
  <Paragraphs>1036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Narrow</vt:lpstr>
      <vt:lpstr>Calibri</vt:lpstr>
      <vt:lpstr>Georgia</vt:lpstr>
      <vt:lpstr>Times New Roman</vt:lpstr>
      <vt:lpstr>Wingdings</vt:lpstr>
      <vt:lpstr>Wingdings 2</vt:lpstr>
      <vt:lpstr>Civic</vt:lpstr>
      <vt:lpstr>Zim HarvestPlus Country Report </vt:lpstr>
      <vt:lpstr>Maize consumer preferences in Zim</vt:lpstr>
      <vt:lpstr>Maize consumer preferences in Zim</vt:lpstr>
      <vt:lpstr>Development of new proA maize inbred lines</vt:lpstr>
      <vt:lpstr>Development of new proA maize inbred lines</vt:lpstr>
      <vt:lpstr>Development of new proA maize hybrids</vt:lpstr>
      <vt:lpstr>Evaluation of HarvestPlus in Zimbabwe</vt:lpstr>
      <vt:lpstr>Summary results of the pre-release HP1005</vt:lpstr>
      <vt:lpstr>Summary results of the pre-release HP1005</vt:lpstr>
      <vt:lpstr>Summary results of the pre-release HP1005</vt:lpstr>
      <vt:lpstr>Summary results of the pre-release HP1005</vt:lpstr>
      <vt:lpstr>Summary results of the pre-release HP1005</vt:lpstr>
      <vt:lpstr>Summary results of the pre-release HP1005</vt:lpstr>
      <vt:lpstr>Summary results of the pre-release HP1005</vt:lpstr>
      <vt:lpstr>Status of the release HP1005 in Zimbabwe</vt:lpstr>
      <vt:lpstr>Challenges and opportunities</vt:lpstr>
      <vt:lpstr>Challenges and opportunities</vt:lpstr>
      <vt:lpstr>Acknowledgements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Mutimaamba</dc:creator>
  <cp:lastModifiedBy>Lifa</cp:lastModifiedBy>
  <cp:revision>73</cp:revision>
  <dcterms:created xsi:type="dcterms:W3CDTF">2015-08-29T08:05:15Z</dcterms:created>
  <dcterms:modified xsi:type="dcterms:W3CDTF">2015-09-04T01:41:40Z</dcterms:modified>
</cp:coreProperties>
</file>