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drawings/drawing2.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59" r:id="rId4"/>
    <p:sldId id="261" r:id="rId5"/>
    <p:sldId id="263" r:id="rId6"/>
    <p:sldId id="264" r:id="rId7"/>
    <p:sldId id="265" r:id="rId8"/>
    <p:sldId id="267" r:id="rId9"/>
    <p:sldId id="287" r:id="rId10"/>
    <p:sldId id="286" r:id="rId11"/>
    <p:sldId id="273" r:id="rId12"/>
    <p:sldId id="275" r:id="rId13"/>
    <p:sldId id="276" r:id="rId14"/>
    <p:sldId id="277" r:id="rId15"/>
    <p:sldId id="278" r:id="rId16"/>
    <p:sldId id="280" r:id="rId17"/>
    <p:sldId id="279" r:id="rId18"/>
    <p:sldId id="284" r:id="rId19"/>
    <p:sldId id="285" r:id="rId20"/>
    <p:sldId id="281"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397" autoAdjust="0"/>
    <p:restoredTop sz="94660"/>
  </p:normalViewPr>
  <p:slideViewPr>
    <p:cSldViewPr>
      <p:cViewPr varScale="1">
        <p:scale>
          <a:sx n="81" d="100"/>
          <a:sy n="81" d="100"/>
        </p:scale>
        <p:origin x="-1020"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GRACE\Desktop\MIN,MAX%201.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C:\Users\GRACE\Desktop\GRAPHS.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11561266284500511"/>
          <c:y val="9.7324716958184704E-2"/>
          <c:w val="0.7235672904071071"/>
          <c:h val="0.68669688469935408"/>
        </c:manualLayout>
      </c:layout>
      <c:lineChart>
        <c:grouping val="standard"/>
        <c:ser>
          <c:idx val="0"/>
          <c:order val="0"/>
          <c:tx>
            <c:strRef>
              <c:f>Sheet7!$A$2</c:f>
              <c:strCache>
                <c:ptCount val="1"/>
                <c:pt idx="0">
                  <c:v>GPCT</c:v>
                </c:pt>
              </c:strCache>
            </c:strRef>
          </c:tx>
          <c:spPr>
            <a:ln>
              <a:solidFill>
                <a:schemeClr val="tx2"/>
              </a:solidFill>
            </a:ln>
          </c:spPr>
          <c:marker>
            <c:spPr>
              <a:solidFill>
                <a:sysClr val="windowText" lastClr="000000"/>
              </a:solidFill>
              <a:ln>
                <a:solidFill>
                  <a:sysClr val="windowText" lastClr="000000"/>
                </a:solidFill>
              </a:ln>
            </c:spPr>
          </c:marker>
          <c:cat>
            <c:numRef>
              <c:f>Sheet7!$B$1:$D$1</c:f>
              <c:numCache>
                <c:formatCode>General</c:formatCode>
                <c:ptCount val="3"/>
                <c:pt idx="0">
                  <c:v>30</c:v>
                </c:pt>
                <c:pt idx="1">
                  <c:v>35</c:v>
                </c:pt>
                <c:pt idx="2">
                  <c:v>40</c:v>
                </c:pt>
              </c:numCache>
            </c:numRef>
          </c:cat>
          <c:val>
            <c:numRef>
              <c:f>Sheet7!$B$2:$D$2</c:f>
              <c:numCache>
                <c:formatCode>General</c:formatCode>
                <c:ptCount val="3"/>
                <c:pt idx="0">
                  <c:v>88</c:v>
                </c:pt>
                <c:pt idx="1">
                  <c:v>93</c:v>
                </c:pt>
                <c:pt idx="2">
                  <c:v>91</c:v>
                </c:pt>
              </c:numCache>
            </c:numRef>
          </c:val>
        </c:ser>
        <c:marker val="1"/>
        <c:axId val="44082688"/>
        <c:axId val="44084608"/>
      </c:lineChart>
      <c:lineChart>
        <c:grouping val="standard"/>
        <c:ser>
          <c:idx val="1"/>
          <c:order val="1"/>
          <c:tx>
            <c:strRef>
              <c:f>Sheet7!$A$3</c:f>
              <c:strCache>
                <c:ptCount val="1"/>
                <c:pt idx="0">
                  <c:v>MC%</c:v>
                </c:pt>
              </c:strCache>
            </c:strRef>
          </c:tx>
          <c:spPr>
            <a:ln>
              <a:solidFill>
                <a:sysClr val="windowText" lastClr="000000"/>
              </a:solidFill>
            </a:ln>
          </c:spPr>
          <c:marker>
            <c:spPr>
              <a:solidFill>
                <a:sysClr val="windowText" lastClr="000000"/>
              </a:solidFill>
              <a:ln>
                <a:solidFill>
                  <a:srgbClr val="FF0000"/>
                </a:solidFill>
              </a:ln>
            </c:spPr>
          </c:marker>
          <c:cat>
            <c:numRef>
              <c:f>Sheet7!$B$1:$D$1</c:f>
              <c:numCache>
                <c:formatCode>General</c:formatCode>
                <c:ptCount val="3"/>
                <c:pt idx="0">
                  <c:v>30</c:v>
                </c:pt>
                <c:pt idx="1">
                  <c:v>35</c:v>
                </c:pt>
                <c:pt idx="2">
                  <c:v>40</c:v>
                </c:pt>
              </c:numCache>
            </c:numRef>
          </c:cat>
          <c:val>
            <c:numRef>
              <c:f>Sheet7!$B$3:$D$3</c:f>
              <c:numCache>
                <c:formatCode>0.00</c:formatCode>
                <c:ptCount val="3"/>
                <c:pt idx="0">
                  <c:v>77.110431717813228</c:v>
                </c:pt>
                <c:pt idx="1">
                  <c:v>76.94796590964684</c:v>
                </c:pt>
                <c:pt idx="2" formatCode="General">
                  <c:v>77.09</c:v>
                </c:pt>
              </c:numCache>
            </c:numRef>
          </c:val>
        </c:ser>
        <c:marker val="1"/>
        <c:axId val="44100992"/>
        <c:axId val="44099072"/>
      </c:lineChart>
      <c:catAx>
        <c:axId val="44082688"/>
        <c:scaling>
          <c:orientation val="minMax"/>
        </c:scaling>
        <c:axPos val="b"/>
        <c:numFmt formatCode="General" sourceLinked="1"/>
        <c:tickLblPos val="nextTo"/>
        <c:txPr>
          <a:bodyPr/>
          <a:lstStyle/>
          <a:p>
            <a:pPr>
              <a:defRPr sz="1800">
                <a:latin typeface="Times New Roman" pitchFamily="18" charset="0"/>
                <a:cs typeface="Times New Roman" pitchFamily="18" charset="0"/>
              </a:defRPr>
            </a:pPr>
            <a:endParaRPr lang="en-US"/>
          </a:p>
        </c:txPr>
        <c:crossAx val="44084608"/>
        <c:crosses val="autoZero"/>
        <c:auto val="1"/>
        <c:lblAlgn val="ctr"/>
        <c:lblOffset val="100"/>
      </c:catAx>
      <c:valAx>
        <c:axId val="44084608"/>
        <c:scaling>
          <c:orientation val="minMax"/>
          <c:max val="100"/>
          <c:min val="0"/>
        </c:scaling>
        <c:axPos val="l"/>
        <c:title>
          <c:tx>
            <c:rich>
              <a:bodyPr rot="-5400000" vert="horz"/>
              <a:lstStyle/>
              <a:p>
                <a:pPr>
                  <a:defRPr sz="1800">
                    <a:latin typeface="Times New Roman" pitchFamily="18" charset="0"/>
                    <a:cs typeface="Times New Roman" pitchFamily="18" charset="0"/>
                  </a:defRPr>
                </a:pPr>
                <a:r>
                  <a:rPr lang="en-US" sz="1800">
                    <a:latin typeface="Times New Roman" pitchFamily="18" charset="0"/>
                    <a:cs typeface="Times New Roman" pitchFamily="18" charset="0"/>
                  </a:rPr>
                  <a:t>Germination </a:t>
                </a:r>
                <a:r>
                  <a:rPr lang="en-US" sz="1800" baseline="0">
                    <a:latin typeface="Times New Roman" pitchFamily="18" charset="0"/>
                    <a:cs typeface="Times New Roman" pitchFamily="18" charset="0"/>
                  </a:rPr>
                  <a:t>(%)</a:t>
                </a:r>
                <a:endParaRPr lang="en-US" sz="1800">
                  <a:latin typeface="Times New Roman" pitchFamily="18" charset="0"/>
                  <a:cs typeface="Times New Roman" pitchFamily="18" charset="0"/>
                </a:endParaRPr>
              </a:p>
            </c:rich>
          </c:tx>
          <c:layout/>
        </c:title>
        <c:numFmt formatCode="General" sourceLinked="1"/>
        <c:tickLblPos val="nextTo"/>
        <c:txPr>
          <a:bodyPr/>
          <a:lstStyle/>
          <a:p>
            <a:pPr>
              <a:defRPr sz="1800">
                <a:latin typeface="Times New Roman" pitchFamily="18" charset="0"/>
                <a:cs typeface="Times New Roman" pitchFamily="18" charset="0"/>
              </a:defRPr>
            </a:pPr>
            <a:endParaRPr lang="en-US"/>
          </a:p>
        </c:txPr>
        <c:crossAx val="44082688"/>
        <c:crosses val="autoZero"/>
        <c:crossBetween val="between"/>
        <c:minorUnit val="2.0000000000000021E-2"/>
      </c:valAx>
      <c:valAx>
        <c:axId val="44099072"/>
        <c:scaling>
          <c:orientation val="minMax"/>
          <c:max val="80"/>
          <c:min val="0"/>
        </c:scaling>
        <c:axPos val="r"/>
        <c:title>
          <c:tx>
            <c:rich>
              <a:bodyPr rot="-5400000" vert="horz"/>
              <a:lstStyle/>
              <a:p>
                <a:pPr>
                  <a:defRPr sz="1800">
                    <a:latin typeface="Times New Roman" pitchFamily="18" charset="0"/>
                    <a:cs typeface="Times New Roman" pitchFamily="18" charset="0"/>
                  </a:defRPr>
                </a:pPr>
                <a:r>
                  <a:rPr lang="en-US" sz="1800">
                    <a:latin typeface="Times New Roman" pitchFamily="18" charset="0"/>
                    <a:cs typeface="Times New Roman" pitchFamily="18" charset="0"/>
                  </a:rPr>
                  <a:t>Moisture</a:t>
                </a:r>
                <a:r>
                  <a:rPr lang="en-US" sz="1800" baseline="0">
                    <a:latin typeface="Times New Roman" pitchFamily="18" charset="0"/>
                    <a:cs typeface="Times New Roman" pitchFamily="18" charset="0"/>
                  </a:rPr>
                  <a:t> content (%)</a:t>
                </a:r>
                <a:endParaRPr lang="en-US" sz="1800">
                  <a:latin typeface="Times New Roman" pitchFamily="18" charset="0"/>
                  <a:cs typeface="Times New Roman" pitchFamily="18" charset="0"/>
                </a:endParaRPr>
              </a:p>
            </c:rich>
          </c:tx>
          <c:layout/>
        </c:title>
        <c:numFmt formatCode="0.00" sourceLinked="1"/>
        <c:tickLblPos val="nextTo"/>
        <c:txPr>
          <a:bodyPr/>
          <a:lstStyle/>
          <a:p>
            <a:pPr>
              <a:defRPr sz="1600">
                <a:latin typeface="Times New Roman" pitchFamily="18" charset="0"/>
                <a:cs typeface="Times New Roman" pitchFamily="18" charset="0"/>
              </a:defRPr>
            </a:pPr>
            <a:endParaRPr lang="en-US"/>
          </a:p>
        </c:txPr>
        <c:crossAx val="44100992"/>
        <c:crosses val="max"/>
        <c:crossBetween val="between"/>
        <c:majorUnit val="10"/>
        <c:minorUnit val="0.2"/>
      </c:valAx>
      <c:catAx>
        <c:axId val="44100992"/>
        <c:scaling>
          <c:orientation val="minMax"/>
        </c:scaling>
        <c:delete val="1"/>
        <c:axPos val="b"/>
        <c:title>
          <c:tx>
            <c:rich>
              <a:bodyPr/>
              <a:lstStyle/>
              <a:p>
                <a:pPr>
                  <a:defRPr sz="1800">
                    <a:latin typeface="Times New Roman" pitchFamily="18" charset="0"/>
                    <a:cs typeface="Times New Roman" pitchFamily="18" charset="0"/>
                  </a:defRPr>
                </a:pPr>
                <a:r>
                  <a:rPr lang="en-US" sz="1800" dirty="0" smtClean="0">
                    <a:latin typeface="Times New Roman" pitchFamily="18" charset="0"/>
                    <a:cs typeface="Times New Roman" pitchFamily="18" charset="0"/>
                  </a:rPr>
                  <a:t>Days</a:t>
                </a:r>
                <a:r>
                  <a:rPr lang="en-US" sz="1800" baseline="0" dirty="0" smtClean="0">
                    <a:latin typeface="Times New Roman" pitchFamily="18" charset="0"/>
                    <a:cs typeface="Times New Roman" pitchFamily="18" charset="0"/>
                  </a:rPr>
                  <a:t> after </a:t>
                </a:r>
                <a:r>
                  <a:rPr lang="en-US" sz="1800" baseline="0" dirty="0" err="1" smtClean="0">
                    <a:latin typeface="Times New Roman" pitchFamily="18" charset="0"/>
                    <a:cs typeface="Times New Roman" pitchFamily="18" charset="0"/>
                  </a:rPr>
                  <a:t>anthesis</a:t>
                </a:r>
                <a:endParaRPr lang="en-US" sz="1800" dirty="0">
                  <a:latin typeface="Times New Roman" pitchFamily="18" charset="0"/>
                  <a:cs typeface="Times New Roman" pitchFamily="18" charset="0"/>
                </a:endParaRPr>
              </a:p>
            </c:rich>
          </c:tx>
          <c:layout>
            <c:manualLayout>
              <c:xMode val="edge"/>
              <c:yMode val="edge"/>
              <c:x val="0.36603850299962587"/>
              <c:y val="0.86354492226933266"/>
            </c:manualLayout>
          </c:layout>
        </c:title>
        <c:numFmt formatCode="General" sourceLinked="1"/>
        <c:tickLblPos val="nextTo"/>
        <c:crossAx val="44099072"/>
        <c:crosses val="autoZero"/>
        <c:auto val="1"/>
        <c:lblAlgn val="ctr"/>
        <c:lblOffset val="100"/>
      </c:catAx>
      <c:spPr>
        <a:noFill/>
        <a:ln w="25400">
          <a:noFill/>
        </a:ln>
      </c:spPr>
    </c:plotArea>
    <c:legend>
      <c:legendPos val="b"/>
      <c:layout>
        <c:manualLayout>
          <c:xMode val="edge"/>
          <c:yMode val="edge"/>
          <c:x val="0.36427223940757397"/>
          <c:y val="0.92375489602261263"/>
          <c:w val="0.2684792135358085"/>
          <c:h val="6.0860488592772093E-2"/>
        </c:manualLayout>
      </c:layout>
      <c:txPr>
        <a:bodyPr/>
        <a:lstStyle/>
        <a:p>
          <a:pPr>
            <a:defRPr sz="1800">
              <a:latin typeface="Times New Roman" pitchFamily="18" charset="0"/>
              <a:cs typeface="Times New Roman" pitchFamily="18" charset="0"/>
            </a:defRPr>
          </a:pPr>
          <a:endParaRPr lang="en-US"/>
        </a:p>
      </c:txPr>
    </c:legend>
    <c:plotVisOnly val="1"/>
    <c:dispBlanksAs val="gap"/>
  </c:chart>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en-US"/>
  <c:chart>
    <c:plotArea>
      <c:layout>
        <c:manualLayout>
          <c:layoutTarget val="inner"/>
          <c:xMode val="edge"/>
          <c:yMode val="edge"/>
          <c:x val="0.20870321356889224"/>
          <c:y val="0.12822800999817888"/>
          <c:w val="0.7317729769072987"/>
          <c:h val="0.75068224649409165"/>
        </c:manualLayout>
      </c:layout>
      <c:lineChart>
        <c:grouping val="standard"/>
        <c:ser>
          <c:idx val="0"/>
          <c:order val="0"/>
          <c:tx>
            <c:strRef>
              <c:f>Sheet5!$A$4</c:f>
              <c:strCache>
                <c:ptCount val="1"/>
                <c:pt idx="0">
                  <c:v>30 DAA</c:v>
                </c:pt>
              </c:strCache>
            </c:strRef>
          </c:tx>
          <c:spPr>
            <a:ln>
              <a:solidFill>
                <a:sysClr val="windowText" lastClr="000000"/>
              </a:solidFill>
            </a:ln>
          </c:spPr>
          <c:marker>
            <c:spPr>
              <a:solidFill>
                <a:schemeClr val="accent1"/>
              </a:solidFill>
              <a:ln>
                <a:solidFill>
                  <a:sysClr val="windowText" lastClr="000000"/>
                </a:solidFill>
              </a:ln>
            </c:spPr>
          </c:marker>
          <c:cat>
            <c:strRef>
              <c:f>Sheet5!$B$3:$D$3</c:f>
              <c:strCache>
                <c:ptCount val="3"/>
                <c:pt idx="0">
                  <c:v>Beginning</c:v>
                </c:pt>
                <c:pt idx="1">
                  <c:v>3</c:v>
                </c:pt>
                <c:pt idx="2">
                  <c:v>6</c:v>
                </c:pt>
              </c:strCache>
            </c:strRef>
          </c:cat>
          <c:val>
            <c:numRef>
              <c:f>Sheet5!$B$4:$D$4</c:f>
              <c:numCache>
                <c:formatCode>General</c:formatCode>
                <c:ptCount val="3"/>
                <c:pt idx="0">
                  <c:v>88</c:v>
                </c:pt>
                <c:pt idx="1">
                  <c:v>76.440000000000026</c:v>
                </c:pt>
                <c:pt idx="2">
                  <c:v>55</c:v>
                </c:pt>
              </c:numCache>
            </c:numRef>
          </c:val>
        </c:ser>
        <c:ser>
          <c:idx val="1"/>
          <c:order val="1"/>
          <c:tx>
            <c:strRef>
              <c:f>Sheet5!$A$5</c:f>
              <c:strCache>
                <c:ptCount val="1"/>
                <c:pt idx="0">
                  <c:v>35 DAA</c:v>
                </c:pt>
              </c:strCache>
            </c:strRef>
          </c:tx>
          <c:spPr>
            <a:ln>
              <a:solidFill>
                <a:sysClr val="windowText" lastClr="000000"/>
              </a:solidFill>
            </a:ln>
          </c:spPr>
          <c:marker>
            <c:spPr>
              <a:solidFill>
                <a:schemeClr val="accent3"/>
              </a:solidFill>
              <a:ln>
                <a:solidFill>
                  <a:sysClr val="windowText" lastClr="000000"/>
                </a:solidFill>
              </a:ln>
            </c:spPr>
          </c:marker>
          <c:cat>
            <c:strRef>
              <c:f>Sheet5!$B$3:$D$3</c:f>
              <c:strCache>
                <c:ptCount val="3"/>
                <c:pt idx="0">
                  <c:v>Beginning</c:v>
                </c:pt>
                <c:pt idx="1">
                  <c:v>3</c:v>
                </c:pt>
                <c:pt idx="2">
                  <c:v>6</c:v>
                </c:pt>
              </c:strCache>
            </c:strRef>
          </c:cat>
          <c:val>
            <c:numRef>
              <c:f>Sheet5!$B$5:$D$5</c:f>
              <c:numCache>
                <c:formatCode>General</c:formatCode>
                <c:ptCount val="3"/>
                <c:pt idx="0">
                  <c:v>93</c:v>
                </c:pt>
                <c:pt idx="1">
                  <c:v>89.75</c:v>
                </c:pt>
                <c:pt idx="2">
                  <c:v>78.959999999999994</c:v>
                </c:pt>
              </c:numCache>
            </c:numRef>
          </c:val>
        </c:ser>
        <c:ser>
          <c:idx val="2"/>
          <c:order val="2"/>
          <c:tx>
            <c:strRef>
              <c:f>Sheet5!$A$6</c:f>
              <c:strCache>
                <c:ptCount val="1"/>
                <c:pt idx="0">
                  <c:v>40 DAA</c:v>
                </c:pt>
              </c:strCache>
            </c:strRef>
          </c:tx>
          <c:spPr>
            <a:ln>
              <a:solidFill>
                <a:sysClr val="windowText" lastClr="000000"/>
              </a:solidFill>
            </a:ln>
          </c:spPr>
          <c:marker>
            <c:spPr>
              <a:solidFill>
                <a:schemeClr val="accent2"/>
              </a:solidFill>
              <a:ln>
                <a:solidFill>
                  <a:sysClr val="windowText" lastClr="000000"/>
                </a:solidFill>
              </a:ln>
            </c:spPr>
          </c:marker>
          <c:cat>
            <c:strRef>
              <c:f>Sheet5!$B$3:$D$3</c:f>
              <c:strCache>
                <c:ptCount val="3"/>
                <c:pt idx="0">
                  <c:v>Beginning</c:v>
                </c:pt>
                <c:pt idx="1">
                  <c:v>3</c:v>
                </c:pt>
                <c:pt idx="2">
                  <c:v>6</c:v>
                </c:pt>
              </c:strCache>
            </c:strRef>
          </c:cat>
          <c:val>
            <c:numRef>
              <c:f>Sheet5!$B$6:$D$6</c:f>
              <c:numCache>
                <c:formatCode>General</c:formatCode>
                <c:ptCount val="3"/>
                <c:pt idx="0">
                  <c:v>91</c:v>
                </c:pt>
                <c:pt idx="1">
                  <c:v>88</c:v>
                </c:pt>
                <c:pt idx="2">
                  <c:v>91.940000000000026</c:v>
                </c:pt>
              </c:numCache>
            </c:numRef>
          </c:val>
        </c:ser>
        <c:marker val="1"/>
        <c:axId val="44162432"/>
        <c:axId val="44164608"/>
      </c:lineChart>
      <c:catAx>
        <c:axId val="44162432"/>
        <c:scaling>
          <c:orientation val="minMax"/>
        </c:scaling>
        <c:axPos val="b"/>
        <c:title>
          <c:tx>
            <c:rich>
              <a:bodyPr/>
              <a:lstStyle/>
              <a:p>
                <a:pPr>
                  <a:defRPr sz="1200">
                    <a:latin typeface="+mj-lt"/>
                  </a:defRPr>
                </a:pPr>
                <a:r>
                  <a:rPr lang="en-US" sz="1800" dirty="0">
                    <a:latin typeface="Times New Roman" pitchFamily="18" charset="0"/>
                    <a:cs typeface="Times New Roman" pitchFamily="18" charset="0"/>
                  </a:rPr>
                  <a:t>Duration of storage (months</a:t>
                </a:r>
                <a:r>
                  <a:rPr lang="en-US" sz="1200" dirty="0">
                    <a:latin typeface="+mj-lt"/>
                    <a:cs typeface="Times New Roman" pitchFamily="18" charset="0"/>
                  </a:rPr>
                  <a:t>)</a:t>
                </a:r>
                <a:r>
                  <a:rPr lang="en-US" sz="1200" dirty="0">
                    <a:latin typeface="+mj-lt"/>
                  </a:rPr>
                  <a:t> </a:t>
                </a:r>
              </a:p>
            </c:rich>
          </c:tx>
          <c:layout>
            <c:manualLayout>
              <c:xMode val="edge"/>
              <c:yMode val="edge"/>
              <c:x val="0.40334689781424415"/>
              <c:y val="0.93581829277810291"/>
            </c:manualLayout>
          </c:layout>
        </c:title>
        <c:numFmt formatCode="General" sourceLinked="1"/>
        <c:tickLblPos val="nextTo"/>
        <c:txPr>
          <a:bodyPr/>
          <a:lstStyle/>
          <a:p>
            <a:pPr>
              <a:defRPr sz="1800">
                <a:latin typeface="Times New Roman" pitchFamily="18" charset="0"/>
                <a:cs typeface="Times New Roman" pitchFamily="18" charset="0"/>
              </a:defRPr>
            </a:pPr>
            <a:endParaRPr lang="en-US"/>
          </a:p>
        </c:txPr>
        <c:crossAx val="44164608"/>
        <c:crosses val="autoZero"/>
        <c:auto val="1"/>
        <c:lblAlgn val="ctr"/>
        <c:lblOffset val="100"/>
      </c:catAx>
      <c:valAx>
        <c:axId val="44164608"/>
        <c:scaling>
          <c:orientation val="minMax"/>
        </c:scaling>
        <c:axPos val="l"/>
        <c:title>
          <c:tx>
            <c:rich>
              <a:bodyPr rot="-5400000" vert="horz"/>
              <a:lstStyle/>
              <a:p>
                <a:pPr>
                  <a:defRPr sz="1800">
                    <a:latin typeface="Times New Roman" pitchFamily="18" charset="0"/>
                    <a:cs typeface="Times New Roman" pitchFamily="18" charset="0"/>
                  </a:defRPr>
                </a:pPr>
                <a:r>
                  <a:rPr lang="en-US" sz="1800">
                    <a:latin typeface="Times New Roman" pitchFamily="18" charset="0"/>
                    <a:cs typeface="Times New Roman" pitchFamily="18" charset="0"/>
                  </a:rPr>
                  <a:t>Germination percentage (%)</a:t>
                </a:r>
              </a:p>
            </c:rich>
          </c:tx>
          <c:layout>
            <c:manualLayout>
              <c:xMode val="edge"/>
              <c:yMode val="edge"/>
              <c:x val="3.0555555555555582E-2"/>
              <c:y val="9.7549941673957447E-2"/>
            </c:manualLayout>
          </c:layout>
        </c:title>
        <c:numFmt formatCode="General" sourceLinked="1"/>
        <c:tickLblPos val="nextTo"/>
        <c:txPr>
          <a:bodyPr/>
          <a:lstStyle/>
          <a:p>
            <a:pPr>
              <a:defRPr sz="1800">
                <a:latin typeface="Times New Roman" pitchFamily="18" charset="0"/>
                <a:cs typeface="Times New Roman" pitchFamily="18" charset="0"/>
              </a:defRPr>
            </a:pPr>
            <a:endParaRPr lang="en-US"/>
          </a:p>
        </c:txPr>
        <c:crossAx val="44162432"/>
        <c:crosses val="autoZero"/>
        <c:crossBetween val="between"/>
      </c:valAx>
    </c:plotArea>
    <c:legend>
      <c:legendPos val="r"/>
      <c:layout/>
      <c:txPr>
        <a:bodyPr/>
        <a:lstStyle/>
        <a:p>
          <a:pPr>
            <a:defRPr sz="1800">
              <a:latin typeface="Times New Roman" pitchFamily="18" charset="0"/>
              <a:cs typeface="Times New Roman" pitchFamily="18" charset="0"/>
            </a:defRPr>
          </a:pPr>
          <a:endParaRPr lang="en-US"/>
        </a:p>
      </c:txPr>
    </c:legend>
    <c:plotVisOnly val="1"/>
    <c:dispBlanksAs val="gap"/>
  </c:chart>
  <c:externalData r:id="rId1"/>
  <c:userShapes r:id="rId2"/>
</c:chartSpace>
</file>

<file path=ppt/drawings/drawing1.xml><?xml version="1.0" encoding="utf-8"?>
<c:userShapes xmlns:c="http://schemas.openxmlformats.org/drawingml/2006/chart">
  <cdr:relSizeAnchor xmlns:cdr="http://schemas.openxmlformats.org/drawingml/2006/chartDrawing">
    <cdr:from>
      <cdr:x>0.534</cdr:x>
      <cdr:y>0.02597</cdr:y>
    </cdr:from>
    <cdr:to>
      <cdr:x>0.60697</cdr:x>
      <cdr:y>0.08831</cdr:y>
    </cdr:to>
    <cdr:sp macro="" textlink="">
      <cdr:nvSpPr>
        <cdr:cNvPr id="2" name="TextBox 1"/>
        <cdr:cNvSpPr txBox="1"/>
      </cdr:nvSpPr>
      <cdr:spPr>
        <a:xfrm xmlns:a="http://schemas.openxmlformats.org/drawingml/2006/main">
          <a:off x="3067050" y="95251"/>
          <a:ext cx="419100" cy="2286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0.51786</cdr:x>
      <cdr:y>0.04615</cdr:y>
    </cdr:from>
    <cdr:to>
      <cdr:x>0.60365</cdr:x>
      <cdr:y>0.12308</cdr:y>
    </cdr:to>
    <cdr:sp macro="" textlink="">
      <cdr:nvSpPr>
        <cdr:cNvPr id="3" name="TextBox 2"/>
        <cdr:cNvSpPr txBox="1"/>
      </cdr:nvSpPr>
      <cdr:spPr>
        <a:xfrm xmlns:a="http://schemas.openxmlformats.org/drawingml/2006/main">
          <a:off x="4419600" y="228600"/>
          <a:ext cx="732191"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600" dirty="0">
            <a:latin typeface="Times New Roman" pitchFamily="18" charset="0"/>
            <a:cs typeface="Times New Roman" pitchFamily="18" charset="0"/>
          </a:endParaRPr>
        </a:p>
      </cdr:txBody>
    </cdr:sp>
  </cdr:relSizeAnchor>
  <cdr:relSizeAnchor xmlns:cdr="http://schemas.openxmlformats.org/drawingml/2006/chartDrawing">
    <cdr:from>
      <cdr:x>0.47098</cdr:x>
      <cdr:y>0.45974</cdr:y>
    </cdr:from>
    <cdr:to>
      <cdr:x>0.63018</cdr:x>
      <cdr:y>0.56623</cdr:y>
    </cdr:to>
    <cdr:sp macro="" textlink="">
      <cdr:nvSpPr>
        <cdr:cNvPr id="4" name="TextBox 3"/>
        <cdr:cNvSpPr txBox="1"/>
      </cdr:nvSpPr>
      <cdr:spPr>
        <a:xfrm xmlns:a="http://schemas.openxmlformats.org/drawingml/2006/main">
          <a:off x="2705100" y="1685925"/>
          <a:ext cx="914400" cy="390525"/>
        </a:xfrm>
        <a:prstGeom xmlns:a="http://schemas.openxmlformats.org/drawingml/2006/main" prst="rect">
          <a:avLst/>
        </a:prstGeom>
      </cdr:spPr>
      <cdr:txBody>
        <a:bodyPr xmlns:a="http://schemas.openxmlformats.org/drawingml/2006/main" wrap="none" rtlCol="0"/>
        <a:lstStyle xmlns:a="http://schemas.openxmlformats.org/drawingml/2006/main"/>
        <a:p xmlns:a="http://schemas.openxmlformats.org/drawingml/2006/main">
          <a:endParaRPr lang="en-US" sz="1100"/>
        </a:p>
      </cdr:txBody>
    </cdr:sp>
  </cdr:relSizeAnchor>
  <cdr:relSizeAnchor xmlns:cdr="http://schemas.openxmlformats.org/drawingml/2006/chartDrawing">
    <cdr:from>
      <cdr:x>0.3125</cdr:x>
      <cdr:y>0.03077</cdr:y>
    </cdr:from>
    <cdr:to>
      <cdr:x>0.4063</cdr:x>
      <cdr:y>0.10769</cdr:y>
    </cdr:to>
    <cdr:sp macro="" textlink="">
      <cdr:nvSpPr>
        <cdr:cNvPr id="5" name="TextBox 4"/>
        <cdr:cNvSpPr txBox="1"/>
      </cdr:nvSpPr>
      <cdr:spPr>
        <a:xfrm xmlns:a="http://schemas.openxmlformats.org/drawingml/2006/main">
          <a:off x="2667000" y="152399"/>
          <a:ext cx="800527" cy="381000"/>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800" dirty="0">
            <a:latin typeface="Times New Roman" pitchFamily="18" charset="0"/>
            <a:cs typeface="Times New Roman" pitchFamily="18" charset="0"/>
          </a:endParaRPr>
        </a:p>
      </cdr:txBody>
    </cdr:sp>
  </cdr:relSizeAnchor>
  <cdr:relSizeAnchor xmlns:cdr="http://schemas.openxmlformats.org/drawingml/2006/chartDrawing">
    <cdr:from>
      <cdr:x>0.29464</cdr:x>
      <cdr:y>0.18462</cdr:y>
    </cdr:from>
    <cdr:to>
      <cdr:x>0.375</cdr:x>
      <cdr:y>0.23077</cdr:y>
    </cdr:to>
    <cdr:sp macro="" textlink="">
      <cdr:nvSpPr>
        <cdr:cNvPr id="6" name="TextBox 5"/>
        <cdr:cNvSpPr txBox="1"/>
      </cdr:nvSpPr>
      <cdr:spPr>
        <a:xfrm xmlns:a="http://schemas.openxmlformats.org/drawingml/2006/main">
          <a:off x="2514600" y="914399"/>
          <a:ext cx="685824" cy="228581"/>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800" dirty="0">
            <a:latin typeface="Times New Roman" pitchFamily="18" charset="0"/>
            <a:cs typeface="Times New Roman" pitchFamily="18" charset="0"/>
          </a:endParaRPr>
        </a:p>
      </cdr:txBody>
    </cdr:sp>
  </cdr:relSizeAnchor>
  <cdr:relSizeAnchor xmlns:cdr="http://schemas.openxmlformats.org/drawingml/2006/chartDrawing">
    <cdr:from>
      <cdr:x>0.50893</cdr:x>
      <cdr:y>0.15385</cdr:y>
    </cdr:from>
    <cdr:to>
      <cdr:x>0.62023</cdr:x>
      <cdr:y>0.23077</cdr:y>
    </cdr:to>
    <cdr:sp macro="" textlink="">
      <cdr:nvSpPr>
        <cdr:cNvPr id="7" name="TextBox 6"/>
        <cdr:cNvSpPr txBox="1"/>
      </cdr:nvSpPr>
      <cdr:spPr>
        <a:xfrm xmlns:a="http://schemas.openxmlformats.org/drawingml/2006/main">
          <a:off x="4343400" y="761998"/>
          <a:ext cx="949891" cy="381001"/>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endParaRPr lang="en-US" sz="1800" dirty="0">
            <a:latin typeface="Times New Roman" pitchFamily="18" charset="0"/>
            <a:cs typeface="Times New Roman" pitchFamily="18"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0.13158</cdr:x>
      <cdr:y>0.8439</cdr:y>
    </cdr:from>
    <cdr:to>
      <cdr:x>0.82456</cdr:x>
      <cdr:y>0.92327</cdr:y>
    </cdr:to>
    <cdr:sp macro="" textlink="">
      <cdr:nvSpPr>
        <cdr:cNvPr id="2" name="TextBox 1"/>
        <cdr:cNvSpPr txBox="1"/>
      </cdr:nvSpPr>
      <cdr:spPr>
        <a:xfrm xmlns:a="http://schemas.openxmlformats.org/drawingml/2006/main">
          <a:off x="1143000" y="4051232"/>
          <a:ext cx="6019800" cy="38100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endParaRPr lang="en-US" sz="1100" dirty="0"/>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B061E7-E28C-42AC-B6F2-8B410F694121}" type="datetimeFigureOut">
              <a:rPr lang="en-US" smtClean="0"/>
              <a:pPr/>
              <a:t>11-Jul-18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E25B7B0-ED46-45FE-B4EC-4007B12BD3A3}" type="slidenum">
              <a:rPr lang="en-US" smtClean="0"/>
              <a:pPr/>
              <a:t>‹#›</a:t>
            </a:fld>
            <a:endParaRPr lang="en-US"/>
          </a:p>
        </p:txBody>
      </p:sp>
    </p:spTree>
    <p:extLst>
      <p:ext uri="{BB962C8B-B14F-4D97-AF65-F5344CB8AC3E}">
        <p14:creationId xmlns="" xmlns:p14="http://schemas.microsoft.com/office/powerpoint/2010/main" val="27291853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E25B7B0-ED46-45FE-B4EC-4007B12BD3A3}" type="slidenum">
              <a:rPr lang="en-US" smtClean="0"/>
              <a:pPr/>
              <a:t>1</a:t>
            </a:fld>
            <a:endParaRPr lang="en-US"/>
          </a:p>
        </p:txBody>
      </p:sp>
    </p:spTree>
    <p:extLst>
      <p:ext uri="{BB962C8B-B14F-4D97-AF65-F5344CB8AC3E}">
        <p14:creationId xmlns="" xmlns:p14="http://schemas.microsoft.com/office/powerpoint/2010/main" val="29283779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32A33BC-1D52-4248-AE79-C5B985BFB86A}" type="datetime1">
              <a:rPr lang="en-US" smtClean="0"/>
              <a:pPr/>
              <a:t>11-Jul-18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57BE586-6E48-4DC3-A05D-53AE7719EE9F}" type="datetime1">
              <a:rPr lang="en-US" smtClean="0"/>
              <a:pPr/>
              <a:t>11-Jul-18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0DB5D8-D7A9-4ABC-B95F-72E6580C6CBC}" type="datetime1">
              <a:rPr lang="en-US" smtClean="0"/>
              <a:pPr/>
              <a:t>11-Jul-18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14F37D9-B29E-4BE1-BE07-F7A76AA9C9DA}" type="datetime1">
              <a:rPr lang="en-US" smtClean="0"/>
              <a:pPr/>
              <a:t>11-Jul-18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E702509-82EF-47B6-9AA4-FF83EF4EA535}" type="datetime1">
              <a:rPr lang="en-US" smtClean="0"/>
              <a:pPr/>
              <a:t>11-Jul-18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506456-1A60-4539-B18D-E349E2873175}" type="datetime1">
              <a:rPr lang="en-US" smtClean="0"/>
              <a:pPr/>
              <a:t>11-Jul-18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7723F9-0F33-41CC-8531-9496DF684AAD}" type="datetime1">
              <a:rPr lang="en-US" smtClean="0"/>
              <a:pPr/>
              <a:t>11-Jul-18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1CB6563-9D48-422A-894D-19C9288FA9CD}" type="datetime1">
              <a:rPr lang="en-US" smtClean="0"/>
              <a:pPr/>
              <a:t>11-Jul-18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B7CB1-AA3A-4AE5-989C-8CA719C76F90}" type="datetime1">
              <a:rPr lang="en-US" smtClean="0"/>
              <a:pPr/>
              <a:t>11-Jul-18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084DA2C-5381-4BEC-8188-5B78EB9B4297}" type="datetime1">
              <a:rPr lang="en-US" smtClean="0"/>
              <a:pPr/>
              <a:t>11-Jul-18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7349D72-AB61-4EA2-9892-7E232BA0B3EB}" type="datetime1">
              <a:rPr lang="en-US" smtClean="0"/>
              <a:pPr/>
              <a:t>11-Jul-18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C033AB-C48E-462D-BDF1-964CB194D6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FA1630-E7A4-48F6-89C3-E461D045935B}" type="datetime1">
              <a:rPr lang="en-US" smtClean="0"/>
              <a:pPr/>
              <a:t>11-Jul-18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C033AB-C48E-462D-BDF1-964CB194D6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7.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723" y="0"/>
            <a:ext cx="9144000" cy="3893885"/>
          </a:xfrm>
        </p:spPr>
        <p:txBody>
          <a:bodyPr>
            <a:noAutofit/>
          </a:bodyPr>
          <a:lstStyle/>
          <a:p>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a:latin typeface="Times New Roman" pitchFamily="18" charset="0"/>
                <a:cs typeface="Times New Roman" pitchFamily="18" charset="0"/>
              </a:rPr>
              <a:t/>
            </a:r>
            <a:br>
              <a:rPr lang="en-US" sz="3600" b="1" dirty="0">
                <a:latin typeface="Times New Roman" pitchFamily="18" charset="0"/>
                <a:cs typeface="Times New Roman" pitchFamily="18" charset="0"/>
              </a:rPr>
            </a:b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a:latin typeface="Times New Roman" pitchFamily="18" charset="0"/>
                <a:cs typeface="Times New Roman" pitchFamily="18" charset="0"/>
              </a:rPr>
              <a:t/>
            </a:r>
            <a:br>
              <a:rPr lang="en-US" sz="3600" b="1" dirty="0">
                <a:latin typeface="Times New Roman" pitchFamily="18" charset="0"/>
                <a:cs typeface="Times New Roman" pitchFamily="18" charset="0"/>
              </a:rPr>
            </a:br>
            <a:r>
              <a:rPr lang="en-US" sz="3600" b="1" dirty="0" smtClean="0">
                <a:latin typeface="Times New Roman" pitchFamily="18" charset="0"/>
                <a:cs typeface="Times New Roman" pitchFamily="18" charset="0"/>
              </a:rPr>
              <a:t>Storage </a:t>
            </a:r>
            <a:r>
              <a:rPr lang="en-US" sz="3600" b="1" dirty="0">
                <a:latin typeface="Times New Roman" pitchFamily="18" charset="0"/>
                <a:cs typeface="Times New Roman" pitchFamily="18" charset="0"/>
              </a:rPr>
              <a:t>Potential and Germination Characteristics of African Nightshade</a:t>
            </a:r>
            <a:r>
              <a:rPr lang="en-US" sz="3600" b="1" i="1" dirty="0">
                <a:latin typeface="Times New Roman" pitchFamily="18" charset="0"/>
                <a:cs typeface="Times New Roman" pitchFamily="18" charset="0"/>
              </a:rPr>
              <a:t> (Solanum </a:t>
            </a:r>
            <a:r>
              <a:rPr lang="en-US" sz="3600" b="1" i="1" dirty="0" err="1">
                <a:latin typeface="Times New Roman" pitchFamily="18" charset="0"/>
                <a:cs typeface="Times New Roman" pitchFamily="18" charset="0"/>
              </a:rPr>
              <a:t>scabrum</a:t>
            </a:r>
            <a:r>
              <a:rPr lang="en-US" sz="3600" b="1" dirty="0">
                <a:latin typeface="Times New Roman" pitchFamily="18" charset="0"/>
                <a:cs typeface="Times New Roman" pitchFamily="18" charset="0"/>
              </a:rPr>
              <a:t> Mill.) Seed</a:t>
            </a:r>
            <a:br>
              <a:rPr lang="en-US" sz="3600" b="1" dirty="0">
                <a:latin typeface="Times New Roman" pitchFamily="18" charset="0"/>
                <a:cs typeface="Times New Roman" pitchFamily="18" charset="0"/>
              </a:rPr>
            </a:b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2000" b="1" dirty="0" smtClean="0">
                <a:latin typeface="Times New Roman" panose="02020603050405020304" pitchFamily="18" charset="0"/>
                <a:cs typeface="Times New Roman" pitchFamily="18" charset="0"/>
              </a:rPr>
              <a:t>G.M. FASUSI</a:t>
            </a:r>
            <a:r>
              <a:rPr lang="en-US" sz="2000" b="1" baseline="30000" dirty="0" smtClean="0">
                <a:latin typeface="Times New Roman" pitchFamily="18" charset="0"/>
                <a:cs typeface="Times New Roman" pitchFamily="18" charset="0"/>
              </a:rPr>
              <a:t>1</a:t>
            </a:r>
            <a:r>
              <a:rPr lang="en-US" sz="2000" b="1" dirty="0" smtClean="0">
                <a:latin typeface="Times New Roman" pitchFamily="18" charset="0"/>
                <a:cs typeface="Times New Roman" pitchFamily="18" charset="0"/>
              </a:rPr>
              <a:t>, S.A. AJAYI</a:t>
            </a:r>
            <a:r>
              <a:rPr lang="en-US" sz="2000" b="1" baseline="30000" dirty="0" smtClean="0">
                <a:latin typeface="Times New Roman" pitchFamily="18" charset="0"/>
                <a:cs typeface="Times New Roman" pitchFamily="18" charset="0"/>
              </a:rPr>
              <a:t>1</a:t>
            </a:r>
            <a:r>
              <a:rPr lang="en-US" sz="2000" b="1" dirty="0" smtClean="0">
                <a:latin typeface="Times New Roman" pitchFamily="18" charset="0"/>
                <a:cs typeface="Times New Roman" pitchFamily="18" charset="0"/>
              </a:rPr>
              <a:t>, O.A OYATOMI</a:t>
            </a:r>
            <a:r>
              <a:rPr lang="en-US" sz="2000" b="1" baseline="30000" dirty="0" smtClean="0">
                <a:latin typeface="Times New Roman" pitchFamily="18" charset="0"/>
                <a:cs typeface="Times New Roman" pitchFamily="18" charset="0"/>
              </a:rPr>
              <a:t>2 </a:t>
            </a:r>
            <a:r>
              <a:rPr lang="en-US" sz="2000" b="1" dirty="0">
                <a:latin typeface="Times New Roman" pitchFamily="18" charset="0"/>
                <a:cs typeface="Times New Roman" pitchFamily="18" charset="0"/>
              </a:rPr>
              <a:t>and M.T. </a:t>
            </a:r>
            <a:r>
              <a:rPr lang="en-US" sz="2000" b="1" dirty="0" smtClean="0">
                <a:latin typeface="Times New Roman" pitchFamily="18" charset="0"/>
                <a:cs typeface="Times New Roman" pitchFamily="18" charset="0"/>
              </a:rPr>
              <a:t>ABBERTON</a:t>
            </a:r>
            <a:r>
              <a:rPr lang="en-US" sz="2000" b="1" baseline="30000" dirty="0" smtClean="0">
                <a:latin typeface="Times New Roman" pitchFamily="18" charset="0"/>
                <a:cs typeface="Times New Roman" pitchFamily="18" charset="0"/>
              </a:rPr>
              <a:t>2</a:t>
            </a: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3600" b="1" dirty="0" smtClean="0">
                <a:latin typeface="Times New Roman" pitchFamily="18" charset="0"/>
                <a:cs typeface="Times New Roman" pitchFamily="18" charset="0"/>
              </a:rPr>
              <a:t/>
            </a:r>
            <a:br>
              <a:rPr lang="en-US" sz="3600" b="1" dirty="0" smtClean="0">
                <a:latin typeface="Times New Roman" pitchFamily="18" charset="0"/>
                <a:cs typeface="Times New Roman" pitchFamily="18" charset="0"/>
              </a:rPr>
            </a:br>
            <a:r>
              <a:rPr lang="en-US" sz="1800" b="1" baseline="30000" dirty="0" smtClean="0">
                <a:latin typeface="Times New Roman" pitchFamily="18" charset="0"/>
                <a:cs typeface="Times New Roman" pitchFamily="18" charset="0"/>
              </a:rPr>
              <a:t>1</a:t>
            </a:r>
            <a:r>
              <a:rPr lang="en-US" sz="1800" dirty="0" smtClean="0">
                <a:latin typeface="Times New Roman" pitchFamily="18" charset="0"/>
                <a:cs typeface="Times New Roman" pitchFamily="18" charset="0"/>
              </a:rPr>
              <a:t>Seed Science Laboratory, Department of Crop Production and Protection, Faculty of Agriculture,</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Obafemi </a:t>
            </a:r>
            <a:r>
              <a:rPr lang="en-US" sz="1800" dirty="0" err="1" smtClean="0">
                <a:latin typeface="Times New Roman" pitchFamily="18" charset="0"/>
                <a:cs typeface="Times New Roman" pitchFamily="18" charset="0"/>
              </a:rPr>
              <a:t>Awolowo</a:t>
            </a:r>
            <a:r>
              <a:rPr lang="en-US" sz="1800" dirty="0" smtClean="0">
                <a:latin typeface="Times New Roman" pitchFamily="18" charset="0"/>
                <a:cs typeface="Times New Roman" pitchFamily="18" charset="0"/>
              </a:rPr>
              <a:t> University, Ile-Ife, 220005, Nigeria</a:t>
            </a:r>
            <a:br>
              <a:rPr lang="en-US" sz="1800" dirty="0" smtClean="0">
                <a:latin typeface="Times New Roman" pitchFamily="18" charset="0"/>
                <a:cs typeface="Times New Roman" pitchFamily="18" charset="0"/>
              </a:rPr>
            </a:br>
            <a:r>
              <a:rPr lang="en-US" sz="1800" dirty="0" smtClean="0">
                <a:latin typeface="Times New Roman" pitchFamily="18" charset="0"/>
                <a:cs typeface="Times New Roman" pitchFamily="18" charset="0"/>
              </a:rPr>
              <a:t> </a:t>
            </a:r>
            <a:r>
              <a:rPr lang="en-US" sz="1800" baseline="30000" dirty="0" smtClean="0">
                <a:latin typeface="Times New Roman" pitchFamily="18" charset="0"/>
                <a:cs typeface="Times New Roman" pitchFamily="18" charset="0"/>
              </a:rPr>
              <a:t>2</a:t>
            </a:r>
            <a:r>
              <a:rPr lang="en-US" sz="1800" dirty="0" smtClean="0">
                <a:latin typeface="Times New Roman" pitchFamily="18" charset="0"/>
                <a:cs typeface="Times New Roman" pitchFamily="18" charset="0"/>
              </a:rPr>
              <a:t> Genetic Resources Center, International Institute of Tropical Agriculture( IITA). </a:t>
            </a:r>
            <a:br>
              <a:rPr lang="en-US" sz="1800" dirty="0" smtClean="0">
                <a:latin typeface="Times New Roman" pitchFamily="18" charset="0"/>
                <a:cs typeface="Times New Roman" pitchFamily="18" charset="0"/>
              </a:rPr>
            </a:br>
            <a:r>
              <a:rPr lang="en-US" sz="1800" dirty="0" err="1" smtClean="0">
                <a:latin typeface="Times New Roman" pitchFamily="18" charset="0"/>
                <a:cs typeface="Times New Roman" pitchFamily="18" charset="0"/>
              </a:rPr>
              <a:t>Headquaters</a:t>
            </a:r>
            <a:r>
              <a:rPr lang="en-US" sz="1800" dirty="0" smtClean="0">
                <a:latin typeface="Times New Roman" pitchFamily="18" charset="0"/>
                <a:cs typeface="Times New Roman" pitchFamily="18" charset="0"/>
              </a:rPr>
              <a:t> and West Africa Hub. PMB 5320, Oyo Road, Ibadan 200001, Oyo State, Nigeria</a:t>
            </a:r>
            <a:br>
              <a:rPr lang="en-US" sz="1800" dirty="0" smtClean="0">
                <a:latin typeface="Times New Roman" pitchFamily="18" charset="0"/>
                <a:cs typeface="Times New Roman" pitchFamily="18" charset="0"/>
              </a:rPr>
            </a:br>
            <a:endParaRPr lang="en-US" sz="2400" dirty="0">
              <a:latin typeface="Times New Roman" pitchFamily="18" charset="0"/>
              <a:cs typeface="Times New Roman" pitchFamily="18" charset="0"/>
            </a:endParaRPr>
          </a:p>
        </p:txBody>
      </p:sp>
      <p:sp>
        <p:nvSpPr>
          <p:cNvPr id="3" name="Subtitle 2"/>
          <p:cNvSpPr>
            <a:spLocks noGrp="1"/>
          </p:cNvSpPr>
          <p:nvPr>
            <p:ph type="subTitle" idx="1"/>
          </p:nvPr>
        </p:nvSpPr>
        <p:spPr>
          <a:xfrm>
            <a:off x="304800" y="5715000"/>
            <a:ext cx="7543800" cy="1143000"/>
          </a:xfrm>
        </p:spPr>
        <p:txBody>
          <a:bodyPr>
            <a:normAutofit/>
          </a:bodyPr>
          <a:lstStyle/>
          <a:p>
            <a:r>
              <a:rPr lang="en-US" sz="2000" b="1" dirty="0" smtClean="0">
                <a:solidFill>
                  <a:schemeClr val="tx1"/>
                </a:solidFill>
                <a:latin typeface="Times New Roman" pitchFamily="18" charset="0"/>
                <a:cs typeface="Times New Roman" pitchFamily="18" charset="0"/>
              </a:rPr>
              <a:t>  </a:t>
            </a:r>
          </a:p>
          <a:p>
            <a:r>
              <a:rPr lang="en-US" sz="2000" b="1" dirty="0" smtClean="0">
                <a:solidFill>
                  <a:schemeClr val="tx1"/>
                </a:solidFill>
                <a:latin typeface="Times New Roman" pitchFamily="18" charset="0"/>
                <a:cs typeface="Times New Roman" pitchFamily="18" charset="0"/>
              </a:rPr>
              <a:t>Corresponding author: (Email: gracefasusi@gmail.com)</a:t>
            </a:r>
          </a:p>
        </p:txBody>
      </p:sp>
      <p:sp>
        <p:nvSpPr>
          <p:cNvPr id="4" name="Date Placeholder 3"/>
          <p:cNvSpPr>
            <a:spLocks noGrp="1"/>
          </p:cNvSpPr>
          <p:nvPr>
            <p:ph type="dt" sz="half" idx="10"/>
          </p:nvPr>
        </p:nvSpPr>
        <p:spPr/>
        <p:txBody>
          <a:bodyPr/>
          <a:lstStyle/>
          <a:p>
            <a:fld id="{D059C5FE-5987-4F18-A48D-037E4BC10D62}" type="datetime1">
              <a:rPr lang="en-US" smtClean="0"/>
              <a:pPr/>
              <a:t>11-Jul-18</a:t>
            </a:fld>
            <a:endParaRPr lang="en-US"/>
          </a:p>
        </p:txBody>
      </p:sp>
      <p:pic>
        <p:nvPicPr>
          <p:cNvPr id="1026" name="Picture 2" descr="C:\Users\ANOINTED\Documents\Bluetooth Folder\images-1.jpg"/>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1" y="0"/>
            <a:ext cx="1371600" cy="1272619"/>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sp>
        <p:nvSpPr>
          <p:cNvPr id="7" name="Rounded Rectangle 6"/>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a:t>
            </a:fld>
            <a:endParaRPr lang="en-US" sz="2000" b="1" dirty="0">
              <a:latin typeface="Times New Roman" pitchFamily="18" charset="0"/>
              <a:cs typeface="Times New Roman" pitchFamily="18" charset="0"/>
            </a:endParaRPr>
          </a:p>
        </p:txBody>
      </p:sp>
      <p:pic>
        <p:nvPicPr>
          <p:cNvPr id="6" name="Picture 2" descr="C:\Users\GRACE\Documents\Untitled-design-2-1.jpg"/>
          <p:cNvPicPr>
            <a:picLocks noChangeAspect="1" noChangeArrowheads="1"/>
          </p:cNvPicPr>
          <p:nvPr/>
        </p:nvPicPr>
        <p:blipFill>
          <a:blip r:embed="rId4" cstate="print"/>
          <a:srcRect/>
          <a:stretch>
            <a:fillRect/>
          </a:stretch>
        </p:blipFill>
        <p:spPr bwMode="auto">
          <a:xfrm>
            <a:off x="6482158" y="0"/>
            <a:ext cx="2661842" cy="133342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304801"/>
            <a:ext cx="7924800" cy="838199"/>
          </a:xfrm>
        </p:spPr>
        <p:txBody>
          <a:bodyPr>
            <a:normAutofit fontScale="90000"/>
          </a:bodyPr>
          <a:lstStyle/>
          <a:p>
            <a:r>
              <a:rPr lang="en-US" b="1" dirty="0" smtClean="0">
                <a:latin typeface="Times New Roman" pitchFamily="18" charset="0"/>
                <a:cs typeface="Times New Roman" pitchFamily="18" charset="0"/>
              </a:rPr>
              <a:t>Statistical Analysis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990600"/>
            <a:ext cx="7924800" cy="5334000"/>
          </a:xfrm>
        </p:spPr>
        <p:txBody>
          <a:bodyPr>
            <a:normAutofit lnSpcReduction="10000"/>
          </a:bodyPr>
          <a:lstStyle/>
          <a:p>
            <a:pPr algn="just">
              <a:buFont typeface="Arial" pitchFamily="34" charset="0"/>
              <a:buChar char="•"/>
            </a:pPr>
            <a:r>
              <a:rPr lang="en-US" dirty="0" smtClean="0">
                <a:solidFill>
                  <a:schemeClr val="tx1"/>
                </a:solidFill>
                <a:latin typeface="Times New Roman" pitchFamily="18" charset="0"/>
                <a:cs typeface="Times New Roman" pitchFamily="18" charset="0"/>
              </a:rPr>
              <a:t>Data collected were subjected to statistical analysis using Statistical Analysis Software (SAS) version 9.13 (SAS, 2002).</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smtClean="0">
                <a:solidFill>
                  <a:schemeClr val="tx1"/>
                </a:solidFill>
                <a:latin typeface="Times New Roman" pitchFamily="18" charset="0"/>
                <a:cs typeface="Times New Roman" pitchFamily="18" charset="0"/>
              </a:rPr>
              <a:t>Analysis of variance (ANOVA) was carried out </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smtClean="0">
                <a:solidFill>
                  <a:schemeClr val="tx1"/>
                </a:solidFill>
                <a:latin typeface="Times New Roman" pitchFamily="18" charset="0"/>
                <a:cs typeface="Times New Roman" pitchFamily="18" charset="0"/>
              </a:rPr>
              <a:t>Significantly different means were separated using Duncan’s Multiple Range Test (DMRT) at 0.05 probability level.</a:t>
            </a:r>
          </a:p>
          <a:p>
            <a:pPr algn="just"/>
            <a:endParaRPr lang="en-US"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C32A33BC-1D52-4248-AE79-C5B985BFB86A}"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10</a:t>
            </a:fld>
            <a:endParaRPr lang="en-US" dirty="0"/>
          </a:p>
        </p:txBody>
      </p:sp>
      <p:sp>
        <p:nvSpPr>
          <p:cNvPr id="7" name="Rounded Rectangle 6"/>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10</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H:\proj pics 2\30DAA.jpg"/>
          <p:cNvPicPr>
            <a:picLocks noChangeAspect="1" noChangeArrowheads="1"/>
          </p:cNvPicPr>
          <p:nvPr/>
        </p:nvPicPr>
        <p:blipFill>
          <a:blip r:embed="rId2" cstate="print"/>
          <a:srcRect l="16500" t="8000" r="20500" b="12000"/>
          <a:stretch>
            <a:fillRect/>
          </a:stretch>
        </p:blipFill>
        <p:spPr bwMode="auto">
          <a:xfrm>
            <a:off x="228600" y="1524000"/>
            <a:ext cx="2998694" cy="2667000"/>
          </a:xfrm>
          <a:prstGeom prst="rect">
            <a:avLst/>
          </a:prstGeom>
          <a:noFill/>
        </p:spPr>
      </p:pic>
      <p:sp>
        <p:nvSpPr>
          <p:cNvPr id="3" name="Rectangle 2"/>
          <p:cNvSpPr/>
          <p:nvPr/>
        </p:nvSpPr>
        <p:spPr>
          <a:xfrm>
            <a:off x="1066800" y="4267200"/>
            <a:ext cx="990600" cy="369332"/>
          </a:xfrm>
          <a:prstGeom prst="rect">
            <a:avLst/>
          </a:prstGeom>
        </p:spPr>
        <p:txBody>
          <a:bodyPr wrap="square">
            <a:spAutoFit/>
          </a:bodyPr>
          <a:lstStyle/>
          <a:p>
            <a:r>
              <a:rPr lang="en-US" altLang="en-US" b="1" dirty="0" smtClean="0">
                <a:latin typeface="Times New Roman" pitchFamily="18" charset="0"/>
                <a:cs typeface="Times New Roman" pitchFamily="18" charset="0"/>
              </a:rPr>
              <a:t>30 DAA</a:t>
            </a:r>
            <a:endParaRPr lang="en-US" altLang="en-US" b="1" dirty="0">
              <a:latin typeface="Times New Roman" pitchFamily="18" charset="0"/>
              <a:cs typeface="Times New Roman" pitchFamily="18" charset="0"/>
            </a:endParaRPr>
          </a:p>
        </p:txBody>
      </p:sp>
      <p:pic>
        <p:nvPicPr>
          <p:cNvPr id="4" name="Picture 4"/>
          <p:cNvPicPr>
            <a:picLocks noChangeAspect="1"/>
          </p:cNvPicPr>
          <p:nvPr/>
        </p:nvPicPr>
        <p:blipFill>
          <a:blip r:embed="rId3"/>
          <a:srcRect/>
          <a:stretch>
            <a:fillRect/>
          </a:stretch>
        </p:blipFill>
        <p:spPr bwMode="auto">
          <a:xfrm>
            <a:off x="3352800" y="1524000"/>
            <a:ext cx="2815043" cy="2662826"/>
          </a:xfrm>
          <a:prstGeom prst="rect">
            <a:avLst/>
          </a:prstGeom>
          <a:noFill/>
          <a:ln w="9525">
            <a:noFill/>
            <a:miter lim="800000"/>
            <a:headEnd/>
            <a:tailEnd/>
          </a:ln>
        </p:spPr>
      </p:pic>
      <p:sp>
        <p:nvSpPr>
          <p:cNvPr id="5" name="Rectangle 4"/>
          <p:cNvSpPr/>
          <p:nvPr/>
        </p:nvSpPr>
        <p:spPr>
          <a:xfrm>
            <a:off x="4038600" y="4267200"/>
            <a:ext cx="990600" cy="369332"/>
          </a:xfrm>
          <a:prstGeom prst="rect">
            <a:avLst/>
          </a:prstGeom>
        </p:spPr>
        <p:txBody>
          <a:bodyPr wrap="square">
            <a:spAutoFit/>
          </a:bodyPr>
          <a:lstStyle/>
          <a:p>
            <a:r>
              <a:rPr lang="en-US" altLang="en-US" b="1" dirty="0" smtClean="0">
                <a:latin typeface="Times New Roman" pitchFamily="18" charset="0"/>
                <a:cs typeface="Times New Roman" pitchFamily="18" charset="0"/>
              </a:rPr>
              <a:t>35 DAA</a:t>
            </a:r>
            <a:endParaRPr lang="en-US" altLang="en-US" b="1" dirty="0">
              <a:latin typeface="Times New Roman" pitchFamily="18" charset="0"/>
              <a:cs typeface="Times New Roman" pitchFamily="18" charset="0"/>
            </a:endParaRPr>
          </a:p>
        </p:txBody>
      </p:sp>
      <p:pic>
        <p:nvPicPr>
          <p:cNvPr id="6" name="Picture 5"/>
          <p:cNvPicPr>
            <a:picLocks noChangeAspect="1"/>
          </p:cNvPicPr>
          <p:nvPr/>
        </p:nvPicPr>
        <p:blipFill>
          <a:blip r:embed="rId4"/>
          <a:srcRect/>
          <a:stretch>
            <a:fillRect/>
          </a:stretch>
        </p:blipFill>
        <p:spPr bwMode="auto">
          <a:xfrm>
            <a:off x="6248400" y="1513574"/>
            <a:ext cx="2743200" cy="2673556"/>
          </a:xfrm>
          <a:prstGeom prst="rect">
            <a:avLst/>
          </a:prstGeom>
          <a:noFill/>
          <a:ln w="9525">
            <a:noFill/>
            <a:miter lim="800000"/>
            <a:headEnd/>
            <a:tailEnd/>
          </a:ln>
        </p:spPr>
      </p:pic>
      <p:sp>
        <p:nvSpPr>
          <p:cNvPr id="7" name="Rectangle 6"/>
          <p:cNvSpPr/>
          <p:nvPr/>
        </p:nvSpPr>
        <p:spPr>
          <a:xfrm>
            <a:off x="7086600" y="4191000"/>
            <a:ext cx="1066800" cy="369332"/>
          </a:xfrm>
          <a:prstGeom prst="rect">
            <a:avLst/>
          </a:prstGeom>
        </p:spPr>
        <p:txBody>
          <a:bodyPr wrap="square">
            <a:spAutoFit/>
          </a:bodyPr>
          <a:lstStyle/>
          <a:p>
            <a:r>
              <a:rPr lang="en-US" altLang="en-US" b="1" dirty="0" smtClean="0">
                <a:latin typeface="Times New Roman" pitchFamily="18" charset="0"/>
                <a:cs typeface="Times New Roman" pitchFamily="18" charset="0"/>
              </a:rPr>
              <a:t>40 DAA</a:t>
            </a:r>
            <a:endParaRPr lang="en-US" altLang="en-US" b="1" dirty="0">
              <a:latin typeface="Times New Roman" pitchFamily="18" charset="0"/>
              <a:cs typeface="Times New Roman" pitchFamily="18" charset="0"/>
            </a:endParaRPr>
          </a:p>
        </p:txBody>
      </p:sp>
      <p:sp>
        <p:nvSpPr>
          <p:cNvPr id="8" name="Rectangle 7"/>
          <p:cNvSpPr/>
          <p:nvPr/>
        </p:nvSpPr>
        <p:spPr>
          <a:xfrm>
            <a:off x="457200" y="5029201"/>
            <a:ext cx="8610600" cy="400110"/>
          </a:xfrm>
          <a:prstGeom prst="rect">
            <a:avLst/>
          </a:prstGeom>
        </p:spPr>
        <p:txBody>
          <a:bodyPr wrap="square">
            <a:spAutoFit/>
          </a:bodyPr>
          <a:lstStyle/>
          <a:p>
            <a:r>
              <a:rPr lang="en-US" sz="2000" b="1" dirty="0" smtClean="0">
                <a:latin typeface="Times New Roman" pitchFamily="18" charset="0"/>
                <a:cs typeface="Times New Roman" pitchFamily="18" charset="0"/>
              </a:rPr>
              <a:t>Plate 3: </a:t>
            </a:r>
            <a:r>
              <a:rPr lang="en-US" altLang="en-US" sz="2000" b="1" dirty="0" smtClean="0">
                <a:latin typeface="Times New Roman" pitchFamily="18" charset="0"/>
                <a:cs typeface="Times New Roman" pitchFamily="18" charset="0"/>
              </a:rPr>
              <a:t>Fruit </a:t>
            </a:r>
            <a:r>
              <a:rPr lang="en-US" altLang="en-US" sz="2000" b="1" dirty="0" err="1" smtClean="0">
                <a:latin typeface="Times New Roman" pitchFamily="18" charset="0"/>
                <a:cs typeface="Times New Roman" pitchFamily="18" charset="0"/>
              </a:rPr>
              <a:t>colour</a:t>
            </a:r>
            <a:r>
              <a:rPr lang="en-US" altLang="en-US" sz="2000" b="1" dirty="0" smtClean="0">
                <a:latin typeface="Times New Roman" pitchFamily="18" charset="0"/>
                <a:cs typeface="Times New Roman" pitchFamily="18" charset="0"/>
              </a:rPr>
              <a:t> changes at different  maturity stages of </a:t>
            </a:r>
            <a:r>
              <a:rPr lang="en-US" altLang="en-US" sz="2000" b="1" i="1" dirty="0" smtClean="0">
                <a:latin typeface="Times New Roman" pitchFamily="18" charset="0"/>
                <a:cs typeface="Times New Roman" pitchFamily="18" charset="0"/>
              </a:rPr>
              <a:t>S. </a:t>
            </a:r>
            <a:r>
              <a:rPr lang="en-US" altLang="en-US" sz="2000" b="1" i="1" dirty="0" err="1" smtClean="0">
                <a:latin typeface="Times New Roman" pitchFamily="18" charset="0"/>
                <a:cs typeface="Times New Roman" pitchFamily="18" charset="0"/>
              </a:rPr>
              <a:t>scabrum</a:t>
            </a:r>
            <a:r>
              <a:rPr lang="en-US" altLang="en-US" sz="2000" b="1" i="1" dirty="0" smtClean="0">
                <a:latin typeface="Times New Roman" pitchFamily="18" charset="0"/>
                <a:cs typeface="Times New Roman" pitchFamily="18" charset="0"/>
              </a:rPr>
              <a:t> </a:t>
            </a:r>
            <a:r>
              <a:rPr lang="en-US" altLang="en-US" sz="2000" b="1" dirty="0" smtClean="0">
                <a:latin typeface="Times New Roman" pitchFamily="18" charset="0"/>
                <a:cs typeface="Times New Roman" pitchFamily="18" charset="0"/>
              </a:rPr>
              <a:t>mill.</a:t>
            </a:r>
          </a:p>
        </p:txBody>
      </p:sp>
      <p:sp>
        <p:nvSpPr>
          <p:cNvPr id="9" name="Date Placeholder 8"/>
          <p:cNvSpPr>
            <a:spLocks noGrp="1"/>
          </p:cNvSpPr>
          <p:nvPr>
            <p:ph type="dt" sz="half" idx="10"/>
          </p:nvPr>
        </p:nvSpPr>
        <p:spPr/>
        <p:txBody>
          <a:bodyPr/>
          <a:lstStyle/>
          <a:p>
            <a:fld id="{D936125B-E232-4B9F-9516-3AF1EEDCB2BF}" type="datetime1">
              <a:rPr lang="en-US" smtClean="0"/>
              <a:pPr/>
              <a:t>11-Jul-18</a:t>
            </a:fld>
            <a:endParaRPr lang="en-US"/>
          </a:p>
        </p:txBody>
      </p:sp>
      <p:sp>
        <p:nvSpPr>
          <p:cNvPr id="10" name="Slide Number Placeholder 9"/>
          <p:cNvSpPr>
            <a:spLocks noGrp="1"/>
          </p:cNvSpPr>
          <p:nvPr>
            <p:ph type="sldNum" sz="quarter" idx="12"/>
          </p:nvPr>
        </p:nvSpPr>
        <p:spPr/>
        <p:txBody>
          <a:bodyPr/>
          <a:lstStyle/>
          <a:p>
            <a:fld id="{37C033AB-C48E-462D-BDF1-964CB194D667}" type="slidenum">
              <a:rPr lang="en-US" smtClean="0"/>
              <a:pPr/>
              <a:t>11</a:t>
            </a:fld>
            <a:endParaRPr lang="en-US"/>
          </a:p>
        </p:txBody>
      </p:sp>
      <p:sp>
        <p:nvSpPr>
          <p:cNvPr id="11" name="Rounded Rectangle 10"/>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11</a:t>
            </a:fld>
            <a:endParaRPr lang="en-US" sz="2000" b="1" dirty="0">
              <a:latin typeface="Times New Roman" pitchFamily="18" charset="0"/>
              <a:cs typeface="Times New Roman" pitchFamily="18" charset="0"/>
            </a:endParaRPr>
          </a:p>
        </p:txBody>
      </p:sp>
      <p:sp>
        <p:nvSpPr>
          <p:cNvPr id="12" name="Rectangle 11"/>
          <p:cNvSpPr/>
          <p:nvPr/>
        </p:nvSpPr>
        <p:spPr>
          <a:xfrm>
            <a:off x="1371600" y="304800"/>
            <a:ext cx="6400800" cy="646331"/>
          </a:xfrm>
          <a:prstGeom prst="rect">
            <a:avLst/>
          </a:prstGeom>
        </p:spPr>
        <p:txBody>
          <a:bodyPr wrap="square">
            <a:spAutoFit/>
          </a:bodyPr>
          <a:lstStyle/>
          <a:p>
            <a:r>
              <a:rPr lang="en-US" sz="3600" dirty="0" smtClean="0">
                <a:latin typeface="Times New Roman" pitchFamily="18" charset="0"/>
                <a:cs typeface="Times New Roman" pitchFamily="18" charset="0"/>
              </a:rPr>
              <a:t>RESULTS AND DISCUSSION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685800" y="5334000"/>
            <a:ext cx="8229600" cy="923330"/>
          </a:xfrm>
          <a:prstGeom prst="rect">
            <a:avLst/>
          </a:prstGeom>
        </p:spPr>
        <p:txBody>
          <a:bodyPr wrap="square">
            <a:spAutoFit/>
          </a:bodyPr>
          <a:lstStyle/>
          <a:p>
            <a:r>
              <a:rPr lang="en-US" b="1" dirty="0" smtClean="0">
                <a:latin typeface="Times New Roman" pitchFamily="18" charset="0"/>
                <a:cs typeface="Times New Roman" pitchFamily="18" charset="0"/>
              </a:rPr>
              <a:t>Figure 2: Relationship between moisture content and germination of </a:t>
            </a:r>
            <a:r>
              <a:rPr lang="en-US" b="1" i="1" dirty="0" smtClean="0">
                <a:latin typeface="Times New Roman" pitchFamily="18" charset="0"/>
                <a:cs typeface="Times New Roman" pitchFamily="18" charset="0"/>
              </a:rPr>
              <a:t>Solanum </a:t>
            </a:r>
            <a:r>
              <a:rPr lang="en-US" b="1" i="1" dirty="0" err="1" smtClean="0">
                <a:latin typeface="Times New Roman" pitchFamily="18" charset="0"/>
                <a:cs typeface="Times New Roman" pitchFamily="18" charset="0"/>
              </a:rPr>
              <a:t>scabrum</a:t>
            </a:r>
            <a:r>
              <a:rPr lang="en-US" b="1" i="1" dirty="0" smtClean="0">
                <a:latin typeface="Times New Roman" pitchFamily="18" charset="0"/>
                <a:cs typeface="Times New Roman" pitchFamily="18" charset="0"/>
              </a:rPr>
              <a:t> </a:t>
            </a:r>
            <a:r>
              <a:rPr lang="en-US" altLang="en-US" b="1" dirty="0" smtClean="0">
                <a:latin typeface="Times New Roman" pitchFamily="18" charset="0"/>
                <a:cs typeface="Times New Roman" pitchFamily="18" charset="0"/>
              </a:rPr>
              <a:t>mill. </a:t>
            </a:r>
            <a:r>
              <a:rPr lang="en-US" b="1" dirty="0" smtClean="0">
                <a:latin typeface="Times New Roman" pitchFamily="18" charset="0"/>
                <a:cs typeface="Times New Roman" pitchFamily="18" charset="0"/>
              </a:rPr>
              <a:t>seeds</a:t>
            </a:r>
            <a:endParaRPr lang="en-US" dirty="0" smtClean="0">
              <a:latin typeface="Times New Roman" pitchFamily="18" charset="0"/>
              <a:cs typeface="Times New Roman" pitchFamily="18" charset="0"/>
            </a:endParaRPr>
          </a:p>
          <a:p>
            <a:endParaRPr lang="en-US" dirty="0" smtClean="0">
              <a:latin typeface="Times New Roman" pitchFamily="18" charset="0"/>
              <a:cs typeface="Times New Roman" pitchFamily="18" charset="0"/>
            </a:endParaRPr>
          </a:p>
        </p:txBody>
      </p:sp>
      <p:sp>
        <p:nvSpPr>
          <p:cNvPr id="2" name="Date Placeholder 1"/>
          <p:cNvSpPr>
            <a:spLocks noGrp="1"/>
          </p:cNvSpPr>
          <p:nvPr>
            <p:ph type="dt" sz="half" idx="10"/>
          </p:nvPr>
        </p:nvSpPr>
        <p:spPr/>
        <p:txBody>
          <a:bodyPr/>
          <a:lstStyle/>
          <a:p>
            <a:fld id="{F58DDCDA-590A-44FF-8684-394F19E2631E}" type="datetime1">
              <a:rPr lang="en-US" smtClean="0"/>
              <a:pPr/>
              <a:t>11-Jul-18</a:t>
            </a:fld>
            <a:endParaRPr lang="en-US" dirty="0"/>
          </a:p>
        </p:txBody>
      </p:sp>
      <p:sp>
        <p:nvSpPr>
          <p:cNvPr id="3" name="Slide Number Placeholder 2"/>
          <p:cNvSpPr>
            <a:spLocks noGrp="1"/>
          </p:cNvSpPr>
          <p:nvPr>
            <p:ph type="sldNum" sz="quarter" idx="12"/>
          </p:nvPr>
        </p:nvSpPr>
        <p:spPr/>
        <p:txBody>
          <a:bodyPr/>
          <a:lstStyle/>
          <a:p>
            <a:fld id="{37C033AB-C48E-462D-BDF1-964CB194D667}" type="slidenum">
              <a:rPr lang="en-US" smtClean="0"/>
              <a:pPr/>
              <a:t>12</a:t>
            </a:fld>
            <a:endParaRPr lang="en-US"/>
          </a:p>
        </p:txBody>
      </p:sp>
      <p:sp>
        <p:nvSpPr>
          <p:cNvPr id="6" name="Rounded Rectangle 5"/>
          <p:cNvSpPr/>
          <p:nvPr/>
        </p:nvSpPr>
        <p:spPr>
          <a:xfrm>
            <a:off x="7772400" y="61722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12</a:t>
            </a:fld>
            <a:endParaRPr lang="en-US" sz="2000" b="1" dirty="0">
              <a:latin typeface="Times New Roman" pitchFamily="18" charset="0"/>
              <a:cs typeface="Times New Roman" pitchFamily="18" charset="0"/>
            </a:endParaRPr>
          </a:p>
        </p:txBody>
      </p:sp>
      <p:graphicFrame>
        <p:nvGraphicFramePr>
          <p:cNvPr id="8" name="Chart 7"/>
          <p:cNvGraphicFramePr/>
          <p:nvPr/>
        </p:nvGraphicFramePr>
        <p:xfrm>
          <a:off x="381000" y="228601"/>
          <a:ext cx="8534400" cy="495300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extLst>
              <p:ext uri="{D42A27DB-BD31-4B8C-83A1-F6EECF244321}">
                <p14:modId xmlns="" xmlns:p14="http://schemas.microsoft.com/office/powerpoint/2010/main" val="3916952820"/>
              </p:ext>
            </p:extLst>
          </p:nvPr>
        </p:nvGraphicFramePr>
        <p:xfrm>
          <a:off x="0" y="152400"/>
          <a:ext cx="9067800" cy="4689654"/>
        </p:xfrm>
        <a:graphic>
          <a:graphicData uri="http://schemas.openxmlformats.org/drawingml/2006/chart">
            <c:chart xmlns:c="http://schemas.openxmlformats.org/drawingml/2006/chart" xmlns:r="http://schemas.openxmlformats.org/officeDocument/2006/relationships" r:id="rId2"/>
          </a:graphicData>
        </a:graphic>
      </p:graphicFrame>
      <p:sp>
        <p:nvSpPr>
          <p:cNvPr id="6" name="Rectangle 5"/>
          <p:cNvSpPr/>
          <p:nvPr/>
        </p:nvSpPr>
        <p:spPr>
          <a:xfrm>
            <a:off x="533400" y="5181600"/>
            <a:ext cx="8305800" cy="1200329"/>
          </a:xfrm>
          <a:prstGeom prst="rect">
            <a:avLst/>
          </a:prstGeom>
        </p:spPr>
        <p:txBody>
          <a:bodyPr wrap="square">
            <a:spAutoFit/>
          </a:bodyPr>
          <a:lstStyle/>
          <a:p>
            <a:pPr fontAlgn="base">
              <a:spcBef>
                <a:spcPct val="0"/>
              </a:spcBef>
              <a:spcAft>
                <a:spcPct val="0"/>
              </a:spcAft>
            </a:pPr>
            <a:r>
              <a:rPr lang="en-US" b="1" dirty="0" smtClean="0">
                <a:latin typeface="Times New Roman" pitchFamily="18" charset="0"/>
                <a:ea typeface="Calibri" pitchFamily="34" charset="0"/>
                <a:cs typeface="Times New Roman" pitchFamily="18" charset="0"/>
              </a:rPr>
              <a:t>Figure 3: E</a:t>
            </a:r>
            <a:r>
              <a:rPr lang="en-US" b="1" dirty="0" smtClean="0">
                <a:solidFill>
                  <a:srgbClr val="000000"/>
                </a:solidFill>
                <a:latin typeface="Times New Roman" pitchFamily="18" charset="0"/>
                <a:ea typeface="Calibri" pitchFamily="34" charset="0"/>
                <a:cs typeface="Times New Roman" pitchFamily="18" charset="0"/>
              </a:rPr>
              <a:t>ffect of maturity stage and duration of storage on germination percentage of </a:t>
            </a:r>
            <a:r>
              <a:rPr lang="en-US" b="1" i="1" dirty="0" smtClean="0">
                <a:latin typeface="Times New Roman" pitchFamily="18" charset="0"/>
                <a:ea typeface="Calibri" pitchFamily="34" charset="0"/>
                <a:cs typeface="Times New Roman" pitchFamily="18" charset="0"/>
              </a:rPr>
              <a:t>Solanum</a:t>
            </a:r>
            <a:r>
              <a:rPr lang="en-US" b="1" i="1" dirty="0" smtClean="0">
                <a:solidFill>
                  <a:srgbClr val="000000"/>
                </a:solidFill>
                <a:latin typeface="Times New Roman" pitchFamily="18" charset="0"/>
                <a:ea typeface="Calibri" pitchFamily="34" charset="0"/>
                <a:cs typeface="Times New Roman" pitchFamily="18" charset="0"/>
              </a:rPr>
              <a:t> </a:t>
            </a:r>
            <a:r>
              <a:rPr lang="en-US" b="1" i="1" dirty="0" err="1" smtClean="0">
                <a:solidFill>
                  <a:srgbClr val="000000"/>
                </a:solidFill>
                <a:latin typeface="Times New Roman" pitchFamily="18" charset="0"/>
                <a:ea typeface="Calibri" pitchFamily="34" charset="0"/>
                <a:cs typeface="Times New Roman" pitchFamily="18" charset="0"/>
              </a:rPr>
              <a:t>scabrum</a:t>
            </a:r>
            <a:r>
              <a:rPr lang="en-US" b="1" i="1" dirty="0" smtClean="0">
                <a:solidFill>
                  <a:srgbClr val="000000"/>
                </a:solidFill>
                <a:latin typeface="Times New Roman" pitchFamily="18" charset="0"/>
                <a:ea typeface="Calibri" pitchFamily="34" charset="0"/>
                <a:cs typeface="Times New Roman" pitchFamily="18" charset="0"/>
              </a:rPr>
              <a:t> </a:t>
            </a:r>
            <a:r>
              <a:rPr lang="en-US" altLang="en-US" b="1" dirty="0">
                <a:latin typeface="Times New Roman" pitchFamily="18" charset="0"/>
                <a:cs typeface="Times New Roman" pitchFamily="18" charset="0"/>
              </a:rPr>
              <a:t>mill</a:t>
            </a:r>
            <a:r>
              <a:rPr lang="en-US" altLang="en-US" b="1" dirty="0" smtClean="0">
                <a:latin typeface="Times New Roman" pitchFamily="18" charset="0"/>
                <a:cs typeface="Times New Roman" pitchFamily="18" charset="0"/>
              </a:rPr>
              <a:t>.</a:t>
            </a:r>
            <a:r>
              <a:rPr lang="en-US" b="1" i="1" dirty="0" smtClean="0">
                <a:solidFill>
                  <a:srgbClr val="000000"/>
                </a:solidFill>
                <a:latin typeface="Times New Roman" pitchFamily="18" charset="0"/>
                <a:ea typeface="Calibri" pitchFamily="34" charset="0"/>
                <a:cs typeface="Times New Roman" pitchFamily="18" charset="0"/>
              </a:rPr>
              <a:t> </a:t>
            </a:r>
            <a:r>
              <a:rPr lang="en-US" b="1" dirty="0" smtClean="0">
                <a:solidFill>
                  <a:srgbClr val="000000"/>
                </a:solidFill>
                <a:latin typeface="Times New Roman" pitchFamily="18" charset="0"/>
                <a:ea typeface="Calibri" pitchFamily="34" charset="0"/>
                <a:cs typeface="Times New Roman" pitchFamily="18" charset="0"/>
              </a:rPr>
              <a:t>seeds </a:t>
            </a:r>
          </a:p>
          <a:p>
            <a:pPr lvl="0" fontAlgn="base">
              <a:spcBef>
                <a:spcPct val="0"/>
              </a:spcBef>
              <a:spcAft>
                <a:spcPct val="0"/>
              </a:spcAft>
            </a:pPr>
            <a:endParaRPr lang="en-US" dirty="0" smtClean="0">
              <a:solidFill>
                <a:srgbClr val="000000"/>
              </a:solidFill>
              <a:latin typeface="Times New Roman" pitchFamily="18" charset="0"/>
              <a:cs typeface="Times New Roman" pitchFamily="18" charset="0"/>
            </a:endParaRPr>
          </a:p>
          <a:p>
            <a:pPr lvl="0" fontAlgn="base">
              <a:spcBef>
                <a:spcPct val="0"/>
              </a:spcBef>
              <a:spcAft>
                <a:spcPct val="0"/>
              </a:spcAft>
            </a:pPr>
            <a:r>
              <a:rPr lang="en-US" dirty="0" smtClean="0">
                <a:solidFill>
                  <a:srgbClr val="000000"/>
                </a:solidFill>
                <a:latin typeface="Times New Roman" pitchFamily="18" charset="0"/>
                <a:cs typeface="Times New Roman" pitchFamily="18" charset="0"/>
              </a:rPr>
              <a:t>DAA: Days after </a:t>
            </a:r>
            <a:r>
              <a:rPr lang="en-US" dirty="0" err="1" smtClean="0">
                <a:solidFill>
                  <a:srgbClr val="000000"/>
                </a:solidFill>
                <a:latin typeface="Times New Roman" pitchFamily="18" charset="0"/>
                <a:cs typeface="Times New Roman" pitchFamily="18" charset="0"/>
              </a:rPr>
              <a:t>anthesis</a:t>
            </a:r>
            <a:endParaRPr lang="en-US" dirty="0" smtClean="0">
              <a:latin typeface="Times New Roman" pitchFamily="18" charset="0"/>
              <a:cs typeface="Times New Roman" pitchFamily="18" charset="0"/>
            </a:endParaRPr>
          </a:p>
        </p:txBody>
      </p:sp>
      <p:sp>
        <p:nvSpPr>
          <p:cNvPr id="2" name="Date Placeholder 1"/>
          <p:cNvSpPr>
            <a:spLocks noGrp="1"/>
          </p:cNvSpPr>
          <p:nvPr>
            <p:ph type="dt" sz="half" idx="10"/>
          </p:nvPr>
        </p:nvSpPr>
        <p:spPr/>
        <p:txBody>
          <a:bodyPr/>
          <a:lstStyle/>
          <a:p>
            <a:fld id="{157575F7-4B25-4F46-B09C-231849A6273C}" type="datetime1">
              <a:rPr lang="en-US" smtClean="0"/>
              <a:pPr/>
              <a:t>11-Jul-18</a:t>
            </a:fld>
            <a:endParaRPr lang="en-US"/>
          </a:p>
        </p:txBody>
      </p:sp>
      <p:sp>
        <p:nvSpPr>
          <p:cNvPr id="3" name="Slide Number Placeholder 2"/>
          <p:cNvSpPr>
            <a:spLocks noGrp="1"/>
          </p:cNvSpPr>
          <p:nvPr>
            <p:ph type="sldNum" sz="quarter" idx="12"/>
          </p:nvPr>
        </p:nvSpPr>
        <p:spPr/>
        <p:txBody>
          <a:bodyPr/>
          <a:lstStyle/>
          <a:p>
            <a:fld id="{37C033AB-C48E-462D-BDF1-964CB194D667}" type="slidenum">
              <a:rPr lang="en-US" smtClean="0"/>
              <a:pPr/>
              <a:t>13</a:t>
            </a:fld>
            <a:endParaRPr lang="en-US"/>
          </a:p>
        </p:txBody>
      </p:sp>
      <p:sp>
        <p:nvSpPr>
          <p:cNvPr id="7" name="Rounded Rectangle 6"/>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13</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 xmlns:p14="http://schemas.microsoft.com/office/powerpoint/2010/main" val="2244114292"/>
              </p:ext>
            </p:extLst>
          </p:nvPr>
        </p:nvGraphicFramePr>
        <p:xfrm>
          <a:off x="152401" y="914399"/>
          <a:ext cx="8991598" cy="3205977"/>
        </p:xfrm>
        <a:graphic>
          <a:graphicData uri="http://schemas.openxmlformats.org/drawingml/2006/table">
            <a:tbl>
              <a:tblPr/>
              <a:tblGrid>
                <a:gridCol w="552196"/>
                <a:gridCol w="921620"/>
                <a:gridCol w="889092"/>
                <a:gridCol w="975057"/>
                <a:gridCol w="921620"/>
                <a:gridCol w="828683"/>
                <a:gridCol w="975832"/>
                <a:gridCol w="921620"/>
                <a:gridCol w="828683"/>
                <a:gridCol w="1177195"/>
              </a:tblGrid>
              <a:tr h="685801">
                <a:tc gridSpan="4">
                  <a:txBody>
                    <a:bodyPr/>
                    <a:lstStyle/>
                    <a:p>
                      <a:pPr marL="0" marR="0" algn="just">
                        <a:lnSpc>
                          <a:spcPct val="200000"/>
                        </a:lnSpc>
                        <a:spcBef>
                          <a:spcPts val="0"/>
                        </a:spcBef>
                        <a:spcAft>
                          <a:spcPts val="0"/>
                        </a:spcAft>
                      </a:pPr>
                      <a:r>
                        <a:rPr lang="en-US" sz="1600" b="1" dirty="0" smtClean="0">
                          <a:latin typeface="Times New Roman" pitchFamily="18" charset="0"/>
                          <a:ea typeface="Calibri"/>
                          <a:cs typeface="Times New Roman" pitchFamily="18" charset="0"/>
                        </a:rPr>
                        <a:t>                             </a:t>
                      </a:r>
                      <a:r>
                        <a:rPr lang="en-US" sz="1600" dirty="0" smtClean="0">
                          <a:latin typeface="Times New Roman" pitchFamily="18" charset="0"/>
                          <a:ea typeface="Calibri"/>
                          <a:cs typeface="Times New Roman" pitchFamily="18" charset="0"/>
                        </a:rPr>
                        <a:t>Beginning</a:t>
                      </a:r>
                      <a:endParaRPr lang="en-US" sz="1600" dirty="0">
                        <a:latin typeface="Times New Roman" pitchFamily="18" charset="0"/>
                        <a:ea typeface="Calibri"/>
                        <a:cs typeface="Times New Roman" pitchFamily="18" charset="0"/>
                      </a:endParaRP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gridSpan="3">
                  <a:txBody>
                    <a:bodyPr/>
                    <a:lstStyle/>
                    <a:p>
                      <a:pPr marL="0" marR="0" algn="just">
                        <a:lnSpc>
                          <a:spcPct val="200000"/>
                        </a:lnSpc>
                        <a:spcBef>
                          <a:spcPts val="0"/>
                        </a:spcBef>
                        <a:spcAft>
                          <a:spcPts val="0"/>
                        </a:spcAft>
                      </a:pPr>
                      <a:r>
                        <a:rPr lang="en-US" sz="1200" b="1" dirty="0">
                          <a:latin typeface="Times New Roman" pitchFamily="18" charset="0"/>
                          <a:ea typeface="Calibri"/>
                          <a:cs typeface="Times New Roman" pitchFamily="18" charset="0"/>
                        </a:rPr>
                        <a:t>                    </a:t>
                      </a:r>
                      <a:r>
                        <a:rPr lang="en-US" sz="1600" dirty="0">
                          <a:latin typeface="Times New Roman" pitchFamily="18" charset="0"/>
                          <a:ea typeface="Calibri"/>
                          <a:cs typeface="Times New Roman" pitchFamily="18" charset="0"/>
                        </a:rPr>
                        <a:t>3 Months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gridSpan="3">
                  <a:txBody>
                    <a:bodyPr/>
                    <a:lstStyle/>
                    <a:p>
                      <a:pPr marL="0" marR="0" algn="just">
                        <a:lnSpc>
                          <a:spcPct val="200000"/>
                        </a:lnSpc>
                        <a:spcBef>
                          <a:spcPts val="0"/>
                        </a:spcBef>
                        <a:spcAft>
                          <a:spcPts val="0"/>
                        </a:spcAft>
                      </a:pPr>
                      <a:r>
                        <a:rPr lang="en-US" sz="1600" dirty="0">
                          <a:latin typeface="Times New Roman" pitchFamily="18" charset="0"/>
                          <a:ea typeface="Calibri"/>
                          <a:cs typeface="Times New Roman" pitchFamily="18" charset="0"/>
                        </a:rPr>
                        <a:t>                    6 Months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r>
              <a:tr h="685800">
                <a:tc>
                  <a:txBody>
                    <a:bodyPr/>
                    <a:lstStyle/>
                    <a:p>
                      <a:pPr marL="0" marR="0">
                        <a:lnSpc>
                          <a:spcPct val="200000"/>
                        </a:lnSpc>
                        <a:spcBef>
                          <a:spcPts val="0"/>
                        </a:spcBef>
                        <a:spcAft>
                          <a:spcPts val="0"/>
                        </a:spcAft>
                      </a:pPr>
                      <a:r>
                        <a:rPr lang="en-US" sz="1200" dirty="0" smtClean="0">
                          <a:latin typeface="Times New Roman" pitchFamily="18" charset="0"/>
                          <a:ea typeface="Calibri"/>
                          <a:cs typeface="Times New Roman" pitchFamily="18" charset="0"/>
                        </a:rPr>
                        <a:t>SM</a:t>
                      </a:r>
                      <a:endParaRPr lang="en-US" sz="1200" dirty="0">
                        <a:latin typeface="Times New Roman" pitchFamily="18" charset="0"/>
                        <a:ea typeface="Calibri"/>
                        <a:cs typeface="Times New Roman" pitchFamily="18" charset="0"/>
                      </a:endParaRP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GPCT(%)</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GI(days)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GRI(days)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GPCT(%)</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GI(days)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a:latin typeface="Times New Roman" pitchFamily="18" charset="0"/>
                          <a:ea typeface="Calibri"/>
                          <a:cs typeface="Times New Roman" pitchFamily="18" charset="0"/>
                        </a:rPr>
                        <a:t>GRI(days)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a:latin typeface="Times New Roman" pitchFamily="18" charset="0"/>
                          <a:ea typeface="Calibri"/>
                          <a:cs typeface="Times New Roman" pitchFamily="18" charset="0"/>
                        </a:rPr>
                        <a:t>GPCT(%)</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a:latin typeface="Times New Roman" pitchFamily="18" charset="0"/>
                          <a:ea typeface="Calibri"/>
                          <a:cs typeface="Times New Roman" pitchFamily="18" charset="0"/>
                        </a:rPr>
                        <a:t>GI(days)</a:t>
                      </a:r>
                    </a:p>
                  </a:txBody>
                  <a:tcPr marL="56707" marR="56707" marT="0" marB="0">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a:latin typeface="Times New Roman" pitchFamily="18" charset="0"/>
                          <a:ea typeface="Calibri"/>
                          <a:cs typeface="Times New Roman" pitchFamily="18" charset="0"/>
                        </a:rPr>
                        <a:t>GRI(days)</a:t>
                      </a:r>
                    </a:p>
                  </a:txBody>
                  <a:tcPr marL="56707" marR="56707"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17188">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PB  </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200000"/>
                        </a:lnSpc>
                        <a:spcBef>
                          <a:spcPts val="0"/>
                        </a:spcBef>
                        <a:spcAft>
                          <a:spcPts val="0"/>
                        </a:spcAft>
                      </a:pPr>
                      <a:r>
                        <a:rPr lang="en-US" sz="1200">
                          <a:latin typeface="Times New Roman" pitchFamily="18" charset="0"/>
                          <a:ea typeface="Calibri"/>
                          <a:cs typeface="Times New Roman" pitchFamily="18" charset="0"/>
                        </a:rPr>
                        <a:t>90.7a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200000"/>
                        </a:lnSpc>
                        <a:spcBef>
                          <a:spcPts val="0"/>
                        </a:spcBef>
                        <a:spcAft>
                          <a:spcPts val="0"/>
                        </a:spcAft>
                      </a:pPr>
                      <a:r>
                        <a:rPr lang="en-US" sz="1200" dirty="0">
                          <a:latin typeface="Times New Roman" pitchFamily="18" charset="0"/>
                          <a:ea typeface="Calibri"/>
                          <a:cs typeface="Times New Roman" pitchFamily="18" charset="0"/>
                        </a:rPr>
                        <a:t>5.78a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just">
                        <a:lnSpc>
                          <a:spcPct val="200000"/>
                        </a:lnSpc>
                        <a:spcBef>
                          <a:spcPts val="0"/>
                        </a:spcBef>
                        <a:spcAft>
                          <a:spcPts val="0"/>
                        </a:spcAft>
                      </a:pPr>
                      <a:r>
                        <a:rPr lang="en-US" sz="1200" dirty="0">
                          <a:latin typeface="Times New Roman" pitchFamily="18" charset="0"/>
                          <a:ea typeface="Calibri"/>
                          <a:cs typeface="Times New Roman" pitchFamily="18" charset="0"/>
                        </a:rPr>
                        <a:t>6.38a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82.83a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6.06a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7.39a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68.83a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4.92a</a:t>
                      </a:r>
                    </a:p>
                  </a:txBody>
                  <a:tcPr marL="56707" marR="56707"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200000"/>
                        </a:lnSpc>
                        <a:spcBef>
                          <a:spcPts val="0"/>
                        </a:spcBef>
                        <a:spcAft>
                          <a:spcPts val="0"/>
                        </a:spcAft>
                      </a:pPr>
                      <a:r>
                        <a:rPr lang="en-US" sz="1200">
                          <a:latin typeface="Times New Roman" pitchFamily="18" charset="0"/>
                          <a:ea typeface="Calibri"/>
                          <a:cs typeface="Times New Roman" pitchFamily="18" charset="0"/>
                        </a:rPr>
                        <a:t>7.02a</a:t>
                      </a:r>
                    </a:p>
                  </a:txBody>
                  <a:tcPr marL="56707" marR="56707" marT="0" marB="0">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r>
              <a:tr h="917188">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PL</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200000"/>
                        </a:lnSpc>
                        <a:spcBef>
                          <a:spcPts val="0"/>
                        </a:spcBef>
                        <a:spcAft>
                          <a:spcPts val="0"/>
                        </a:spcAft>
                      </a:pPr>
                      <a:r>
                        <a:rPr lang="en-US" sz="1200" dirty="0">
                          <a:latin typeface="Times New Roman" pitchFamily="18" charset="0"/>
                          <a:ea typeface="Calibri"/>
                          <a:cs typeface="Times New Roman" pitchFamily="18" charset="0"/>
                        </a:rPr>
                        <a:t>90.7a</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200000"/>
                        </a:lnSpc>
                        <a:spcBef>
                          <a:spcPts val="0"/>
                        </a:spcBef>
                        <a:spcAft>
                          <a:spcPts val="0"/>
                        </a:spcAft>
                      </a:pPr>
                      <a:r>
                        <a:rPr lang="en-US" sz="1200" dirty="0">
                          <a:latin typeface="Times New Roman" pitchFamily="18" charset="0"/>
                          <a:ea typeface="Calibri"/>
                          <a:cs typeface="Times New Roman" pitchFamily="18" charset="0"/>
                        </a:rPr>
                        <a:t>5.78a</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just">
                        <a:lnSpc>
                          <a:spcPct val="200000"/>
                        </a:lnSpc>
                        <a:spcBef>
                          <a:spcPts val="0"/>
                        </a:spcBef>
                        <a:spcAft>
                          <a:spcPts val="0"/>
                        </a:spcAft>
                      </a:pPr>
                      <a:r>
                        <a:rPr lang="en-US" sz="1200" dirty="0">
                          <a:latin typeface="Times New Roman" pitchFamily="18" charset="0"/>
                          <a:ea typeface="Calibri"/>
                          <a:cs typeface="Times New Roman" pitchFamily="18" charset="0"/>
                        </a:rPr>
                        <a:t>6.38a</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86.63a</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5.43b</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6.33b</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77.92a</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4.97a</a:t>
                      </a:r>
                    </a:p>
                  </a:txBody>
                  <a:tcPr marL="56707" marR="56707" marT="0" marB="0">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nSpc>
                          <a:spcPct val="200000"/>
                        </a:lnSpc>
                        <a:spcBef>
                          <a:spcPts val="0"/>
                        </a:spcBef>
                        <a:spcAft>
                          <a:spcPts val="0"/>
                        </a:spcAft>
                      </a:pPr>
                      <a:r>
                        <a:rPr lang="en-US" sz="1200" dirty="0">
                          <a:latin typeface="Times New Roman" pitchFamily="18" charset="0"/>
                          <a:ea typeface="Calibri"/>
                          <a:cs typeface="Times New Roman" pitchFamily="18" charset="0"/>
                        </a:rPr>
                        <a:t>9.91a</a:t>
                      </a:r>
                    </a:p>
                  </a:txBody>
                  <a:tcPr marL="56707" marR="56707" marT="0" marB="0">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r>
            </a:tbl>
          </a:graphicData>
        </a:graphic>
      </p:graphicFrame>
      <p:sp>
        <p:nvSpPr>
          <p:cNvPr id="3" name="Rectangle 2"/>
          <p:cNvSpPr/>
          <p:nvPr/>
        </p:nvSpPr>
        <p:spPr>
          <a:xfrm>
            <a:off x="609600" y="0"/>
            <a:ext cx="8382000" cy="646331"/>
          </a:xfrm>
          <a:prstGeom prst="rect">
            <a:avLst/>
          </a:prstGeom>
        </p:spPr>
        <p:txBody>
          <a:bodyPr wrap="square">
            <a:spAutoFit/>
          </a:bodyPr>
          <a:lstStyle/>
          <a:p>
            <a:r>
              <a:rPr lang="en-US" b="1" dirty="0" smtClean="0">
                <a:latin typeface="Times New Roman" pitchFamily="18" charset="0"/>
                <a:cs typeface="Times New Roman" pitchFamily="18" charset="0"/>
              </a:rPr>
              <a:t>TABLE 1: Mean values showing the effect of storage material on germination characteristics of </a:t>
            </a:r>
            <a:r>
              <a:rPr lang="en-US" b="1" i="1" dirty="0" smtClean="0">
                <a:latin typeface="Times New Roman" pitchFamily="18" charset="0"/>
                <a:cs typeface="Times New Roman" pitchFamily="18" charset="0"/>
              </a:rPr>
              <a:t>Solanum </a:t>
            </a:r>
            <a:r>
              <a:rPr lang="en-US" b="1" i="1" dirty="0" err="1" smtClean="0">
                <a:latin typeface="Times New Roman" pitchFamily="18" charset="0"/>
                <a:cs typeface="Times New Roman" pitchFamily="18" charset="0"/>
              </a:rPr>
              <a:t>scabrum</a:t>
            </a:r>
            <a:r>
              <a:rPr lang="en-US" b="1" dirty="0" smtClean="0">
                <a:latin typeface="Times New Roman" pitchFamily="18" charset="0"/>
                <a:cs typeface="Times New Roman" pitchFamily="18" charset="0"/>
              </a:rPr>
              <a:t> </a:t>
            </a:r>
            <a:r>
              <a:rPr lang="en-US" altLang="en-US" b="1" dirty="0">
                <a:latin typeface="Times New Roman" pitchFamily="18" charset="0"/>
                <a:cs typeface="Times New Roman" pitchFamily="18" charset="0"/>
              </a:rPr>
              <a:t>mill. </a:t>
            </a:r>
            <a:r>
              <a:rPr lang="en-US" b="1" dirty="0" smtClean="0">
                <a:latin typeface="Times New Roman" pitchFamily="18" charset="0"/>
                <a:cs typeface="Times New Roman" pitchFamily="18" charset="0"/>
              </a:rPr>
              <a:t>seeds within the duration of storage.</a:t>
            </a:r>
            <a:endParaRPr lang="en-US" dirty="0" smtClean="0">
              <a:latin typeface="Times New Roman" pitchFamily="18" charset="0"/>
              <a:cs typeface="Times New Roman" pitchFamily="18" charset="0"/>
            </a:endParaRPr>
          </a:p>
        </p:txBody>
      </p:sp>
      <p:sp>
        <p:nvSpPr>
          <p:cNvPr id="4" name="Rectangle 3"/>
          <p:cNvSpPr/>
          <p:nvPr/>
        </p:nvSpPr>
        <p:spPr>
          <a:xfrm>
            <a:off x="304800" y="4419600"/>
            <a:ext cx="8686800" cy="1477328"/>
          </a:xfrm>
          <a:prstGeom prst="rect">
            <a:avLst/>
          </a:prstGeom>
        </p:spPr>
        <p:txBody>
          <a:bodyPr wrap="square">
            <a:spAutoFit/>
          </a:bodyPr>
          <a:lstStyle/>
          <a:p>
            <a:pPr lvl="0" fontAlgn="base">
              <a:spcBef>
                <a:spcPct val="0"/>
              </a:spcBef>
              <a:spcAft>
                <a:spcPct val="0"/>
              </a:spcAft>
            </a:pPr>
            <a:r>
              <a:rPr lang="en-US" dirty="0" smtClean="0">
                <a:latin typeface="Times New Roman" pitchFamily="18" charset="0"/>
                <a:ea typeface="Calibri" pitchFamily="34" charset="0"/>
                <a:cs typeface="Times New Roman" pitchFamily="18" charset="0"/>
              </a:rPr>
              <a:t>*Means with the same letter are not significantly different</a:t>
            </a:r>
            <a:r>
              <a:rPr lang="en-US" b="1" dirty="0" smtClean="0">
                <a:latin typeface="Times New Roman" pitchFamily="18" charset="0"/>
                <a:ea typeface="Calibri" pitchFamily="34" charset="0"/>
                <a:cs typeface="Times New Roman" pitchFamily="18" charset="0"/>
              </a:rPr>
              <a:t>   </a:t>
            </a:r>
            <a:endParaRPr lang="en-US" dirty="0" smtClean="0">
              <a:latin typeface="Times New Roman" pitchFamily="18" charset="0"/>
              <a:cs typeface="Times New Roman" pitchFamily="18" charset="0"/>
            </a:endParaRPr>
          </a:p>
          <a:p>
            <a:pPr lvl="0" eaLnBrk="0" fontAlgn="base" hangingPunct="0">
              <a:spcBef>
                <a:spcPct val="0"/>
              </a:spcBef>
              <a:spcAft>
                <a:spcPct val="0"/>
              </a:spcAft>
            </a:pPr>
            <a:endParaRPr lang="en-US" dirty="0" smtClean="0">
              <a:latin typeface="Times New Roman" pitchFamily="18" charset="0"/>
              <a:ea typeface="Calibri" pitchFamily="34" charset="0"/>
              <a:cs typeface="Times New Roman" pitchFamily="18" charset="0"/>
            </a:endParaRPr>
          </a:p>
          <a:p>
            <a:pPr lvl="0" eaLnBrk="0" fontAlgn="base" hangingPunct="0">
              <a:spcBef>
                <a:spcPct val="0"/>
              </a:spcBef>
              <a:spcAft>
                <a:spcPct val="0"/>
              </a:spcAft>
            </a:pPr>
            <a:r>
              <a:rPr lang="en-US" dirty="0">
                <a:latin typeface="Times New Roman" pitchFamily="18" charset="0"/>
                <a:ea typeface="Calibri" pitchFamily="34" charset="0"/>
                <a:cs typeface="Times New Roman" pitchFamily="18" charset="0"/>
              </a:rPr>
              <a:t>S</a:t>
            </a:r>
            <a:r>
              <a:rPr lang="en-US" dirty="0" smtClean="0">
                <a:latin typeface="Times New Roman" pitchFamily="18" charset="0"/>
                <a:ea typeface="Calibri" pitchFamily="34" charset="0"/>
                <a:cs typeface="Times New Roman" pitchFamily="18" charset="0"/>
              </a:rPr>
              <a:t>M: Storage</a:t>
            </a:r>
            <a:r>
              <a:rPr lang="en-US" dirty="0" smtClean="0">
                <a:latin typeface="Times New Roman" pitchFamily="18" charset="0"/>
                <a:cs typeface="Times New Roman" pitchFamily="18" charset="0"/>
              </a:rPr>
              <a:t> material      </a:t>
            </a:r>
            <a:r>
              <a:rPr lang="en-US" dirty="0" smtClean="0">
                <a:latin typeface="Times New Roman" pitchFamily="18" charset="0"/>
                <a:ea typeface="Calibri" pitchFamily="34" charset="0"/>
                <a:cs typeface="Times New Roman" pitchFamily="18" charset="0"/>
              </a:rPr>
              <a:t>GPCT: Germination percentage</a:t>
            </a:r>
            <a:endParaRPr lang="en-US" dirty="0" smtClean="0">
              <a:latin typeface="Times New Roman" pitchFamily="18" charset="0"/>
              <a:cs typeface="Times New Roman" pitchFamily="18" charset="0"/>
            </a:endParaRPr>
          </a:p>
          <a:p>
            <a:pPr lvl="0" eaLnBrk="0" fontAlgn="base" hangingPunct="0">
              <a:spcBef>
                <a:spcPct val="0"/>
              </a:spcBef>
              <a:spcAft>
                <a:spcPct val="0"/>
              </a:spcAft>
            </a:pPr>
            <a:r>
              <a:rPr lang="en-US" dirty="0" smtClean="0">
                <a:latin typeface="Times New Roman" pitchFamily="18" charset="0"/>
                <a:ea typeface="Calibri" pitchFamily="34" charset="0"/>
                <a:cs typeface="Times New Roman" pitchFamily="18" charset="0"/>
              </a:rPr>
              <a:t>PB: Polyethylene bags         GI: Germination index</a:t>
            </a:r>
            <a:endParaRPr lang="en-US" dirty="0" smtClean="0">
              <a:latin typeface="Times New Roman" pitchFamily="18" charset="0"/>
              <a:cs typeface="Times New Roman" pitchFamily="18" charset="0"/>
            </a:endParaRPr>
          </a:p>
          <a:p>
            <a:pPr lvl="0" eaLnBrk="0" fontAlgn="base" hangingPunct="0">
              <a:spcBef>
                <a:spcPct val="0"/>
              </a:spcBef>
              <a:spcAft>
                <a:spcPct val="0"/>
              </a:spcAft>
            </a:pPr>
            <a:r>
              <a:rPr lang="en-US" dirty="0" smtClean="0">
                <a:latin typeface="Times New Roman" pitchFamily="18" charset="0"/>
                <a:ea typeface="Calibri" pitchFamily="34" charset="0"/>
                <a:cs typeface="Times New Roman" pitchFamily="18" charset="0"/>
              </a:rPr>
              <a:t>PL: Plastic bottles                GRI: Germination rate index</a:t>
            </a:r>
            <a:endParaRPr lang="en-US" dirty="0" smtClean="0">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fld id="{E1ED5D1A-ED6D-4C65-AD6A-198503045243}" type="datetime1">
              <a:rPr lang="en-US" smtClean="0"/>
              <a:pPr/>
              <a:t>11-Jul-18</a:t>
            </a:fld>
            <a:endParaRPr lang="en-US" dirty="0"/>
          </a:p>
        </p:txBody>
      </p:sp>
      <p:sp>
        <p:nvSpPr>
          <p:cNvPr id="6" name="Slide Number Placeholder 5"/>
          <p:cNvSpPr>
            <a:spLocks noGrp="1"/>
          </p:cNvSpPr>
          <p:nvPr>
            <p:ph type="sldNum" sz="quarter" idx="12"/>
          </p:nvPr>
        </p:nvSpPr>
        <p:spPr/>
        <p:txBody>
          <a:bodyPr/>
          <a:lstStyle/>
          <a:p>
            <a:fld id="{37C033AB-C48E-462D-BDF1-964CB194D667}" type="slidenum">
              <a:rPr lang="en-US" smtClean="0"/>
              <a:pPr/>
              <a:t>14</a:t>
            </a:fld>
            <a:endParaRPr lang="en-US"/>
          </a:p>
        </p:txBody>
      </p:sp>
      <p:sp>
        <p:nvSpPr>
          <p:cNvPr id="7" name="Rounded Rectangle 6"/>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14</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33400" y="304800"/>
            <a:ext cx="8305800" cy="4724400"/>
          </a:xfrm>
        </p:spPr>
        <p:txBody>
          <a:bodyPr>
            <a:normAutofit fontScale="32500" lnSpcReduction="20000"/>
          </a:bodyPr>
          <a:lstStyle/>
          <a:p>
            <a:r>
              <a:rPr lang="en-US" sz="9600" dirty="0" smtClean="0">
                <a:solidFill>
                  <a:schemeClr val="tx1"/>
                </a:solidFill>
                <a:latin typeface="Times New Roman" pitchFamily="18" charset="0"/>
                <a:cs typeface="Times New Roman" pitchFamily="18" charset="0"/>
              </a:rPr>
              <a:t>CONCLUSION</a:t>
            </a:r>
          </a:p>
          <a:p>
            <a:pPr marL="457200" indent="-457200" algn="just">
              <a:lnSpc>
                <a:spcPct val="120000"/>
              </a:lnSpc>
              <a:spcBef>
                <a:spcPts val="0"/>
              </a:spcBef>
              <a:buFont typeface="Wingdings" panose="05000000000000000000" pitchFamily="2" charset="2"/>
              <a:buChar char="§"/>
            </a:pPr>
            <a:r>
              <a:rPr lang="en-US" sz="9600" i="1" dirty="0" smtClean="0">
                <a:solidFill>
                  <a:schemeClr val="tx1"/>
                </a:solidFill>
                <a:latin typeface="Times New Roman" pitchFamily="18" charset="0"/>
                <a:cs typeface="Times New Roman" pitchFamily="18" charset="0"/>
              </a:rPr>
              <a:t> S. </a:t>
            </a:r>
            <a:r>
              <a:rPr lang="en-US" sz="9600" i="1" dirty="0" err="1" smtClean="0">
                <a:solidFill>
                  <a:schemeClr val="tx1"/>
                </a:solidFill>
                <a:latin typeface="Times New Roman" pitchFamily="18" charset="0"/>
                <a:cs typeface="Times New Roman" pitchFamily="18" charset="0"/>
              </a:rPr>
              <a:t>scabrum</a:t>
            </a:r>
            <a:r>
              <a:rPr lang="en-US" sz="9600" i="1" dirty="0" smtClean="0">
                <a:solidFill>
                  <a:schemeClr val="tx1"/>
                </a:solidFill>
                <a:latin typeface="Times New Roman" pitchFamily="18" charset="0"/>
                <a:cs typeface="Times New Roman" pitchFamily="18" charset="0"/>
              </a:rPr>
              <a:t> </a:t>
            </a:r>
            <a:r>
              <a:rPr lang="en-US" altLang="en-US" sz="9600" dirty="0" smtClean="0">
                <a:solidFill>
                  <a:schemeClr val="tx1"/>
                </a:solidFill>
                <a:latin typeface="Times New Roman" pitchFamily="18" charset="0"/>
                <a:cs typeface="Times New Roman" pitchFamily="18" charset="0"/>
              </a:rPr>
              <a:t>mill.</a:t>
            </a:r>
            <a:r>
              <a:rPr lang="en-US" sz="9600" dirty="0" smtClean="0">
                <a:solidFill>
                  <a:schemeClr val="tx1"/>
                </a:solidFill>
                <a:latin typeface="Times New Roman" pitchFamily="18" charset="0"/>
                <a:cs typeface="Times New Roman" pitchFamily="18" charset="0"/>
              </a:rPr>
              <a:t> seeds were not fully matured for storage at 30 DAA but acquired storage potential at 40 DAA</a:t>
            </a: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i="1"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endParaRPr lang="en-US" sz="100" dirty="0" smtClean="0">
              <a:solidFill>
                <a:schemeClr val="tx1"/>
              </a:solidFill>
              <a:latin typeface="Times New Roman" pitchFamily="18" charset="0"/>
              <a:cs typeface="Times New Roman" pitchFamily="18" charset="0"/>
            </a:endParaRPr>
          </a:p>
          <a:p>
            <a:pPr marL="457200" indent="-457200" algn="just">
              <a:lnSpc>
                <a:spcPct val="120000"/>
              </a:lnSpc>
              <a:spcBef>
                <a:spcPts val="0"/>
              </a:spcBef>
              <a:buFont typeface="Wingdings" panose="05000000000000000000" pitchFamily="2" charset="2"/>
              <a:buChar char="§"/>
            </a:pPr>
            <a:r>
              <a:rPr lang="en-US" sz="9600" dirty="0" smtClean="0">
                <a:solidFill>
                  <a:schemeClr val="tx1"/>
                </a:solidFill>
                <a:latin typeface="Times New Roman" pitchFamily="18" charset="0"/>
                <a:cs typeface="Times New Roman" pitchFamily="18" charset="0"/>
              </a:rPr>
              <a:t>Storage material had no effect on the viability of </a:t>
            </a:r>
            <a:r>
              <a:rPr lang="en-US" sz="9600" i="1" dirty="0" smtClean="0">
                <a:solidFill>
                  <a:schemeClr val="tx1"/>
                </a:solidFill>
                <a:latin typeface="Times New Roman" pitchFamily="18" charset="0"/>
                <a:cs typeface="Times New Roman" pitchFamily="18" charset="0"/>
              </a:rPr>
              <a:t>S. </a:t>
            </a:r>
            <a:r>
              <a:rPr lang="en-US" sz="9600" i="1" dirty="0" err="1" smtClean="0">
                <a:solidFill>
                  <a:schemeClr val="tx1"/>
                </a:solidFill>
                <a:latin typeface="Times New Roman" pitchFamily="18" charset="0"/>
                <a:cs typeface="Times New Roman" pitchFamily="18" charset="0"/>
              </a:rPr>
              <a:t>scabrum</a:t>
            </a:r>
            <a:r>
              <a:rPr lang="en-US" sz="9600" i="1" dirty="0" smtClean="0">
                <a:solidFill>
                  <a:schemeClr val="tx1"/>
                </a:solidFill>
                <a:latin typeface="Times New Roman" pitchFamily="18" charset="0"/>
                <a:cs typeface="Times New Roman" pitchFamily="18" charset="0"/>
              </a:rPr>
              <a:t> </a:t>
            </a:r>
            <a:r>
              <a:rPr lang="en-US" altLang="en-US" sz="9600" dirty="0" smtClean="0">
                <a:solidFill>
                  <a:schemeClr val="tx1"/>
                </a:solidFill>
                <a:latin typeface="Times New Roman" pitchFamily="18" charset="0"/>
                <a:cs typeface="Times New Roman" pitchFamily="18" charset="0"/>
              </a:rPr>
              <a:t>mill. </a:t>
            </a:r>
            <a:r>
              <a:rPr lang="en-US" sz="9600" dirty="0" smtClean="0">
                <a:solidFill>
                  <a:schemeClr val="tx1"/>
                </a:solidFill>
                <a:latin typeface="Times New Roman" pitchFamily="18" charset="0"/>
                <a:cs typeface="Times New Roman" pitchFamily="18" charset="0"/>
              </a:rPr>
              <a:t>seeds</a:t>
            </a:r>
          </a:p>
          <a:p>
            <a:endParaRPr lang="en-US" dirty="0"/>
          </a:p>
        </p:txBody>
      </p:sp>
      <p:sp>
        <p:nvSpPr>
          <p:cNvPr id="2" name="Date Placeholder 1"/>
          <p:cNvSpPr>
            <a:spLocks noGrp="1"/>
          </p:cNvSpPr>
          <p:nvPr>
            <p:ph type="dt" sz="half" idx="10"/>
          </p:nvPr>
        </p:nvSpPr>
        <p:spPr/>
        <p:txBody>
          <a:bodyPr/>
          <a:lstStyle/>
          <a:p>
            <a:fld id="{39AB3BC5-08E1-4457-9D3D-F8A8BEB1079C}" type="datetime1">
              <a:rPr lang="en-US" smtClean="0"/>
              <a:pPr/>
              <a:t>11-Jul-18</a:t>
            </a:fld>
            <a:endParaRPr lang="en-US"/>
          </a:p>
        </p:txBody>
      </p:sp>
      <p:sp>
        <p:nvSpPr>
          <p:cNvPr id="4" name="Slide Number Placeholder 3"/>
          <p:cNvSpPr>
            <a:spLocks noGrp="1"/>
          </p:cNvSpPr>
          <p:nvPr>
            <p:ph type="sldNum" sz="quarter" idx="12"/>
          </p:nvPr>
        </p:nvSpPr>
        <p:spPr/>
        <p:txBody>
          <a:bodyPr/>
          <a:lstStyle/>
          <a:p>
            <a:fld id="{37C033AB-C48E-462D-BDF1-964CB194D667}" type="slidenum">
              <a:rPr lang="en-US" smtClean="0"/>
              <a:pPr/>
              <a:t>15</a:t>
            </a:fld>
            <a:endParaRPr lang="en-US"/>
          </a:p>
        </p:txBody>
      </p:sp>
      <p:sp>
        <p:nvSpPr>
          <p:cNvPr id="5" name="Rounded Rectangle 4"/>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15</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
            <a:ext cx="7924800" cy="990599"/>
          </a:xfrm>
        </p:spPr>
        <p:txBody>
          <a:bodyPr>
            <a:normAutofit/>
          </a:bodyPr>
          <a:lstStyle/>
          <a:p>
            <a:r>
              <a:rPr lang="en-US" sz="3200" dirty="0" smtClean="0">
                <a:latin typeface="Times New Roman" pitchFamily="18" charset="0"/>
                <a:cs typeface="Times New Roman" pitchFamily="18" charset="0"/>
              </a:rPr>
              <a:t>ACKNOWLEDGEMENT</a:t>
            </a:r>
            <a:endParaRPr lang="en-US" sz="3200" dirty="0">
              <a:latin typeface="Times New Roman" pitchFamily="18" charset="0"/>
              <a:cs typeface="Times New Roman" pitchFamily="18" charset="0"/>
            </a:endParaRPr>
          </a:p>
        </p:txBody>
      </p:sp>
      <p:sp>
        <p:nvSpPr>
          <p:cNvPr id="3" name="Subtitle 2"/>
          <p:cNvSpPr>
            <a:spLocks noGrp="1"/>
          </p:cNvSpPr>
          <p:nvPr>
            <p:ph type="subTitle" idx="1"/>
          </p:nvPr>
        </p:nvSpPr>
        <p:spPr>
          <a:xfrm>
            <a:off x="838200" y="1371600"/>
            <a:ext cx="7467600" cy="4343400"/>
          </a:xfrm>
        </p:spPr>
        <p:txBody>
          <a:bodyPr/>
          <a:lstStyle/>
          <a:p>
            <a:pPr algn="just">
              <a:buFont typeface="Arial" pitchFamily="34" charset="0"/>
              <a:buChar char="•"/>
            </a:pPr>
            <a:r>
              <a:rPr lang="en-US" dirty="0" smtClean="0">
                <a:solidFill>
                  <a:schemeClr val="tx1"/>
                </a:solidFill>
              </a:rPr>
              <a:t>Prof M.T. </a:t>
            </a:r>
            <a:r>
              <a:rPr lang="en-US" dirty="0" err="1" smtClean="0">
                <a:solidFill>
                  <a:schemeClr val="tx1"/>
                </a:solidFill>
              </a:rPr>
              <a:t>Abberton</a:t>
            </a:r>
            <a:endParaRPr lang="en-US" dirty="0" smtClean="0">
              <a:solidFill>
                <a:schemeClr val="tx1"/>
              </a:solidFill>
            </a:endParaRPr>
          </a:p>
          <a:p>
            <a:pPr algn="just">
              <a:buFont typeface="Arial" pitchFamily="34" charset="0"/>
              <a:buChar char="•"/>
            </a:pPr>
            <a:r>
              <a:rPr lang="en-US" dirty="0" smtClean="0">
                <a:solidFill>
                  <a:schemeClr val="tx1"/>
                </a:solidFill>
              </a:rPr>
              <a:t> Dr O.A. </a:t>
            </a:r>
            <a:r>
              <a:rPr lang="en-US" dirty="0" err="1" smtClean="0">
                <a:solidFill>
                  <a:schemeClr val="tx1"/>
                </a:solidFill>
              </a:rPr>
              <a:t>Oyatomi</a:t>
            </a:r>
            <a:endParaRPr lang="en-US" dirty="0" smtClean="0">
              <a:solidFill>
                <a:schemeClr val="tx1"/>
              </a:solidFill>
            </a:endParaRPr>
          </a:p>
          <a:p>
            <a:pPr algn="just">
              <a:buFont typeface="Arial" pitchFamily="34" charset="0"/>
              <a:buChar char="•"/>
            </a:pPr>
            <a:r>
              <a:rPr lang="en-US" dirty="0" smtClean="0">
                <a:solidFill>
                  <a:schemeClr val="tx1"/>
                </a:solidFill>
              </a:rPr>
              <a:t> Dr F.A. </a:t>
            </a:r>
            <a:r>
              <a:rPr lang="en-US" dirty="0" err="1" smtClean="0">
                <a:solidFill>
                  <a:schemeClr val="tx1"/>
                </a:solidFill>
              </a:rPr>
              <a:t>Awosanmi</a:t>
            </a:r>
            <a:endParaRPr lang="en-US" dirty="0" smtClean="0">
              <a:solidFill>
                <a:schemeClr val="tx1"/>
              </a:solidFill>
            </a:endParaRPr>
          </a:p>
          <a:p>
            <a:pPr algn="just"/>
            <a:endParaRPr lang="en-US" dirty="0">
              <a:solidFill>
                <a:schemeClr val="tx1"/>
              </a:solidFill>
            </a:endParaRPr>
          </a:p>
        </p:txBody>
      </p:sp>
      <p:sp>
        <p:nvSpPr>
          <p:cNvPr id="4" name="Date Placeholder 3"/>
          <p:cNvSpPr>
            <a:spLocks noGrp="1"/>
          </p:cNvSpPr>
          <p:nvPr>
            <p:ph type="dt" sz="half" idx="10"/>
          </p:nvPr>
        </p:nvSpPr>
        <p:spPr/>
        <p:txBody>
          <a:bodyPr/>
          <a:lstStyle/>
          <a:p>
            <a:fld id="{797B0624-6B9E-4057-8A53-6EFECABAA518}" type="datetime1">
              <a:rPr lang="en-US" smtClean="0"/>
              <a:pPr/>
              <a:t>11-Jul-18</a:t>
            </a:fld>
            <a:endParaRPr lang="en-US"/>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16</a:t>
            </a:fld>
            <a:endParaRPr lang="en-US" sz="2000" b="1" dirty="0">
              <a:latin typeface="Times New Roman" pitchFamily="18" charset="0"/>
              <a:cs typeface="Times New Roman" pitchFamily="18" charset="0"/>
            </a:endParaRPr>
          </a:p>
        </p:txBody>
      </p:sp>
      <p:pic>
        <p:nvPicPr>
          <p:cNvPr id="7" name="Picture 2" descr="C:\Users\ANOINTED\Documents\Bluetooth Folder\images-1.jpg"/>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304800" y="4156264"/>
            <a:ext cx="2438400" cy="2187385"/>
          </a:xfrm>
          <a:prstGeom prst="rect">
            <a:avLst/>
          </a:prstGeom>
          <a:ln>
            <a:noFill/>
          </a:ln>
          <a:effectLst>
            <a:outerShdw blurRad="292100" dist="139700" dir="2700000" algn="tl" rotWithShape="0">
              <a:srgbClr val="333333">
                <a:alpha val="65000"/>
              </a:srgbClr>
            </a:outerShdw>
          </a:effectLst>
          <a:extLst>
            <a:ext uri="{909E8E84-426E-40DD-AFC4-6F175D3DCCD1}">
              <a14:hiddenFill xmlns="" xmlns:a14="http://schemas.microsoft.com/office/drawing/2010/main">
                <a:solidFill>
                  <a:srgbClr val="FFFFFF"/>
                </a:solidFill>
              </a14:hiddenFill>
            </a:ext>
          </a:extLst>
        </p:spPr>
      </p:pic>
      <p:pic>
        <p:nvPicPr>
          <p:cNvPr id="8" name="Picture 2" descr="C:\Users\GRACE\Documents\Untitled-design-2-1.jpg"/>
          <p:cNvPicPr>
            <a:picLocks noChangeAspect="1" noChangeArrowheads="1"/>
          </p:cNvPicPr>
          <p:nvPr/>
        </p:nvPicPr>
        <p:blipFill>
          <a:blip r:embed="rId3" cstate="print"/>
          <a:srcRect/>
          <a:stretch>
            <a:fillRect/>
          </a:stretch>
        </p:blipFill>
        <p:spPr bwMode="auto">
          <a:xfrm>
            <a:off x="4395308" y="2362200"/>
            <a:ext cx="4748692" cy="3657601"/>
          </a:xfrm>
          <a:prstGeom prst="rect">
            <a:avLst/>
          </a:prstGeom>
          <a:noFill/>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28601"/>
            <a:ext cx="8001000" cy="914399"/>
          </a:xfrm>
        </p:spPr>
        <p:txBody>
          <a:bodyPr>
            <a:normAutofit/>
          </a:bodyPr>
          <a:lstStyle/>
          <a:p>
            <a:r>
              <a:rPr lang="en-US" smtClean="0">
                <a:latin typeface="Times New Roman" pitchFamily="18" charset="0"/>
                <a:cs typeface="Times New Roman" pitchFamily="18" charset="0"/>
              </a:rPr>
              <a:t>REFERENCES1</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533400" y="1143000"/>
            <a:ext cx="8077200" cy="4953000"/>
          </a:xfrm>
        </p:spPr>
        <p:txBody>
          <a:bodyPr>
            <a:normAutofit fontScale="62500" lnSpcReduction="20000"/>
          </a:bodyPr>
          <a:lstStyle/>
          <a:p>
            <a:pPr algn="just">
              <a:lnSpc>
                <a:spcPct val="120000"/>
              </a:lnSpc>
              <a:buFont typeface="Arial" pitchFamily="34" charset="0"/>
              <a:buChar char="•"/>
            </a:pPr>
            <a:r>
              <a:rPr lang="en-US" dirty="0" err="1" smtClean="0">
                <a:solidFill>
                  <a:schemeClr val="tx1"/>
                </a:solidFill>
                <a:latin typeface="Times New Roman" pitchFamily="18" charset="0"/>
                <a:cs typeface="Times New Roman" pitchFamily="18" charset="0"/>
              </a:rPr>
              <a:t>Abukusta-Onyango</a:t>
            </a:r>
            <a:r>
              <a:rPr lang="en-US" dirty="0" smtClean="0">
                <a:solidFill>
                  <a:schemeClr val="tx1"/>
                </a:solidFill>
                <a:latin typeface="Times New Roman" pitchFamily="18" charset="0"/>
                <a:cs typeface="Times New Roman" pitchFamily="18" charset="0"/>
              </a:rPr>
              <a:t>, M. O.; </a:t>
            </a:r>
            <a:r>
              <a:rPr lang="en-US" dirty="0" err="1" smtClean="0">
                <a:solidFill>
                  <a:schemeClr val="tx1"/>
                </a:solidFill>
                <a:latin typeface="Times New Roman" pitchFamily="18" charset="0"/>
                <a:cs typeface="Times New Roman" pitchFamily="18" charset="0"/>
              </a:rPr>
              <a:t>Agong</a:t>
            </a:r>
            <a:r>
              <a:rPr lang="en-US" dirty="0" smtClean="0">
                <a:solidFill>
                  <a:schemeClr val="tx1"/>
                </a:solidFill>
                <a:latin typeface="Times New Roman" pitchFamily="18" charset="0"/>
                <a:cs typeface="Times New Roman" pitchFamily="18" charset="0"/>
              </a:rPr>
              <a:t>, S. G.; </a:t>
            </a:r>
            <a:r>
              <a:rPr lang="en-US" dirty="0" err="1" smtClean="0">
                <a:solidFill>
                  <a:schemeClr val="tx1"/>
                </a:solidFill>
                <a:latin typeface="Times New Roman" pitchFamily="18" charset="0"/>
                <a:cs typeface="Times New Roman" pitchFamily="18" charset="0"/>
              </a:rPr>
              <a:t>Mwai</a:t>
            </a:r>
            <a:r>
              <a:rPr lang="en-US" dirty="0" smtClean="0">
                <a:solidFill>
                  <a:schemeClr val="tx1"/>
                </a:solidFill>
                <a:latin typeface="Times New Roman" pitchFamily="18" charset="0"/>
                <a:cs typeface="Times New Roman" pitchFamily="18" charset="0"/>
              </a:rPr>
              <a:t>, G. N.; </a:t>
            </a:r>
            <a:r>
              <a:rPr lang="en-US" dirty="0" err="1" smtClean="0">
                <a:solidFill>
                  <a:schemeClr val="tx1"/>
                </a:solidFill>
                <a:latin typeface="Times New Roman" pitchFamily="18" charset="0"/>
                <a:cs typeface="Times New Roman" pitchFamily="18" charset="0"/>
              </a:rPr>
              <a:t>Nono-Womdim</a:t>
            </a:r>
            <a:r>
              <a:rPr lang="en-US" dirty="0" smtClean="0">
                <a:solidFill>
                  <a:schemeClr val="tx1"/>
                </a:solidFill>
                <a:latin typeface="Times New Roman" pitchFamily="18" charset="0"/>
                <a:cs typeface="Times New Roman" pitchFamily="18" charset="0"/>
              </a:rPr>
              <a:t>, R.; </a:t>
            </a:r>
            <a:r>
              <a:rPr lang="en-US" dirty="0" err="1" smtClean="0">
                <a:solidFill>
                  <a:schemeClr val="tx1"/>
                </a:solidFill>
                <a:latin typeface="Times New Roman" pitchFamily="18" charset="0"/>
                <a:cs typeface="Times New Roman" pitchFamily="18" charset="0"/>
              </a:rPr>
              <a:t>Ojiewo</a:t>
            </a:r>
            <a:r>
              <a:rPr lang="en-US" dirty="0" smtClean="0">
                <a:solidFill>
                  <a:schemeClr val="tx1"/>
                </a:solidFill>
                <a:latin typeface="Times New Roman" pitchFamily="18" charset="0"/>
                <a:cs typeface="Times New Roman" pitchFamily="18" charset="0"/>
              </a:rPr>
              <a:t>, C. O. (2013). “Exploiting the Genetic Diversity of Vegetable African Nightshades”. Global Science Books. Retrieved November 16, 2013</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smtClean="0">
                <a:solidFill>
                  <a:schemeClr val="tx1"/>
                </a:solidFill>
                <a:latin typeface="Times New Roman" pitchFamily="18" charset="0"/>
                <a:cs typeface="Times New Roman" pitchFamily="18" charset="0"/>
              </a:rPr>
              <a:t>AOCC African Orphan Crops Consortium (2015). </a:t>
            </a:r>
            <a:r>
              <a:rPr lang="en-US" dirty="0" err="1" smtClean="0">
                <a:solidFill>
                  <a:schemeClr val="tx1"/>
                </a:solidFill>
                <a:latin typeface="Times New Roman" pitchFamily="18" charset="0"/>
                <a:cs typeface="Times New Roman" pitchFamily="18" charset="0"/>
              </a:rPr>
              <a:t>Solanum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scabrum</a:t>
            </a:r>
            <a:r>
              <a:rPr lang="en-US" dirty="0" smtClean="0">
                <a:solidFill>
                  <a:schemeClr val="tx1"/>
                </a:solidFill>
                <a:latin typeface="Times New Roman" pitchFamily="18" charset="0"/>
                <a:cs typeface="Times New Roman" pitchFamily="18" charset="0"/>
              </a:rPr>
              <a:t>, pp:1-6</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smtClean="0">
                <a:solidFill>
                  <a:schemeClr val="tx1"/>
                </a:solidFill>
                <a:latin typeface="Times New Roman" pitchFamily="18" charset="0"/>
                <a:cs typeface="Times New Roman" pitchFamily="18" charset="0"/>
              </a:rPr>
              <a:t>Asian Vegetable Research and Development Center (2006). Vegetables Matter. AVRDC – The World Vegetable Center. </a:t>
            </a:r>
            <a:r>
              <a:rPr lang="en-US" dirty="0" err="1" smtClean="0">
                <a:solidFill>
                  <a:schemeClr val="tx1"/>
                </a:solidFill>
                <a:latin typeface="Times New Roman" pitchFamily="18" charset="0"/>
                <a:cs typeface="Times New Roman" pitchFamily="18" charset="0"/>
              </a:rPr>
              <a:t>Shanhua</a:t>
            </a:r>
            <a:r>
              <a:rPr lang="en-US" dirty="0" smtClean="0">
                <a:solidFill>
                  <a:schemeClr val="tx1"/>
                </a:solidFill>
                <a:latin typeface="Times New Roman" pitchFamily="18" charset="0"/>
                <a:cs typeface="Times New Roman" pitchFamily="18" charset="0"/>
              </a:rPr>
              <a:t>, Taiwan.</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smtClean="0">
                <a:solidFill>
                  <a:schemeClr val="tx1"/>
                </a:solidFill>
                <a:latin typeface="Times New Roman" pitchFamily="18" charset="0"/>
                <a:cs typeface="Times New Roman" pitchFamily="18" charset="0"/>
              </a:rPr>
              <a:t>Bello S.O., Muhammad B.Y., </a:t>
            </a:r>
            <a:r>
              <a:rPr lang="en-US" dirty="0" err="1" smtClean="0">
                <a:solidFill>
                  <a:schemeClr val="tx1"/>
                </a:solidFill>
                <a:latin typeface="Times New Roman" pitchFamily="18" charset="0"/>
                <a:cs typeface="Times New Roman" pitchFamily="18" charset="0"/>
              </a:rPr>
              <a:t>Gammaniel</a:t>
            </a:r>
            <a:r>
              <a:rPr lang="en-US" dirty="0" smtClean="0">
                <a:solidFill>
                  <a:schemeClr val="tx1"/>
                </a:solidFill>
                <a:latin typeface="Times New Roman" pitchFamily="18" charset="0"/>
                <a:cs typeface="Times New Roman" pitchFamily="18" charset="0"/>
              </a:rPr>
              <a:t> K.S., Abdu-</a:t>
            </a:r>
            <a:r>
              <a:rPr lang="en-US" dirty="0" err="1" smtClean="0">
                <a:solidFill>
                  <a:schemeClr val="tx1"/>
                </a:solidFill>
                <a:latin typeface="Times New Roman" pitchFamily="18" charset="0"/>
                <a:cs typeface="Times New Roman" pitchFamily="18" charset="0"/>
              </a:rPr>
              <a:t>Aguye</a:t>
            </a:r>
            <a:r>
              <a:rPr lang="en-US" dirty="0" smtClean="0">
                <a:solidFill>
                  <a:schemeClr val="tx1"/>
                </a:solidFill>
                <a:latin typeface="Times New Roman" pitchFamily="18" charset="0"/>
                <a:cs typeface="Times New Roman" pitchFamily="18" charset="0"/>
              </a:rPr>
              <a:t> I., Ahmed H., </a:t>
            </a:r>
            <a:r>
              <a:rPr lang="en-US" dirty="0" err="1" smtClean="0">
                <a:solidFill>
                  <a:schemeClr val="tx1"/>
                </a:solidFill>
                <a:latin typeface="Times New Roman" pitchFamily="18" charset="0"/>
                <a:cs typeface="Times New Roman" pitchFamily="18" charset="0"/>
              </a:rPr>
              <a:t>Njoku</a:t>
            </a:r>
            <a:r>
              <a:rPr lang="en-US" dirty="0" smtClean="0">
                <a:solidFill>
                  <a:schemeClr val="tx1"/>
                </a:solidFill>
                <a:latin typeface="Times New Roman" pitchFamily="18" charset="0"/>
                <a:cs typeface="Times New Roman" pitchFamily="18" charset="0"/>
              </a:rPr>
              <a:t> C.H., </a:t>
            </a:r>
            <a:r>
              <a:rPr lang="en-US" dirty="0" err="1" smtClean="0">
                <a:solidFill>
                  <a:schemeClr val="tx1"/>
                </a:solidFill>
                <a:latin typeface="Times New Roman" pitchFamily="18" charset="0"/>
                <a:cs typeface="Times New Roman" pitchFamily="18" charset="0"/>
              </a:rPr>
              <a:t>Pindiga</a:t>
            </a:r>
            <a:r>
              <a:rPr lang="en-US" dirty="0" smtClean="0">
                <a:solidFill>
                  <a:schemeClr val="tx1"/>
                </a:solidFill>
                <a:latin typeface="Times New Roman" pitchFamily="18" charset="0"/>
                <a:cs typeface="Times New Roman" pitchFamily="18" charset="0"/>
              </a:rPr>
              <a:t> U. H. and </a:t>
            </a:r>
            <a:r>
              <a:rPr lang="en-US" dirty="0" err="1" smtClean="0">
                <a:solidFill>
                  <a:schemeClr val="tx1"/>
                </a:solidFill>
                <a:latin typeface="Times New Roman" pitchFamily="18" charset="0"/>
                <a:cs typeface="Times New Roman" pitchFamily="18" charset="0"/>
              </a:rPr>
              <a:t>Salka</a:t>
            </a:r>
            <a:r>
              <a:rPr lang="en-US" dirty="0" smtClean="0">
                <a:solidFill>
                  <a:schemeClr val="tx1"/>
                </a:solidFill>
                <a:latin typeface="Times New Roman" pitchFamily="18" charset="0"/>
                <a:cs typeface="Times New Roman" pitchFamily="18" charset="0"/>
              </a:rPr>
              <a:t> A.M.,</a:t>
            </a:r>
            <a:r>
              <a:rPr lang="en-US" b="1"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(2005) Preliminary Evaluation of the Toxicity and Some Pharmacological Properties of the Aqueous Crude Extract of </a:t>
            </a:r>
            <a:r>
              <a:rPr lang="en-US" i="1" dirty="0" err="1" smtClean="0">
                <a:solidFill>
                  <a:schemeClr val="tx1"/>
                </a:solidFill>
                <a:latin typeface="Times New Roman" pitchFamily="18" charset="0"/>
                <a:cs typeface="Times New Roman" pitchFamily="18" charset="0"/>
              </a:rPr>
              <a:t>Solanum</a:t>
            </a:r>
            <a:r>
              <a:rPr lang="en-US" i="1" dirty="0" smtClean="0">
                <a:solidFill>
                  <a:schemeClr val="tx1"/>
                </a:solidFill>
                <a:latin typeface="Times New Roman" pitchFamily="18" charset="0"/>
                <a:cs typeface="Times New Roman" pitchFamily="18" charset="0"/>
              </a:rPr>
              <a:t> </a:t>
            </a:r>
            <a:r>
              <a:rPr lang="en-US" i="1" dirty="0" err="1" smtClean="0">
                <a:solidFill>
                  <a:schemeClr val="tx1"/>
                </a:solidFill>
                <a:latin typeface="Times New Roman" pitchFamily="18" charset="0"/>
                <a:cs typeface="Times New Roman" pitchFamily="18" charset="0"/>
              </a:rPr>
              <a:t>melongena</a:t>
            </a:r>
            <a:r>
              <a:rPr lang="en-US" i="1" dirty="0" smtClean="0">
                <a:solidFill>
                  <a:schemeClr val="tx1"/>
                </a:solidFill>
                <a:latin typeface="Times New Roman" pitchFamily="18" charset="0"/>
                <a:cs typeface="Times New Roman" pitchFamily="18" charset="0"/>
              </a:rPr>
              <a:t>., Res. J. Agric. Biol. Sci.,</a:t>
            </a:r>
            <a:r>
              <a:rPr lang="en-US" dirty="0" smtClean="0">
                <a:solidFill>
                  <a:schemeClr val="tx1"/>
                </a:solidFill>
                <a:latin typeface="Times New Roman" pitchFamily="18" charset="0"/>
                <a:cs typeface="Times New Roman" pitchFamily="18" charset="0"/>
              </a:rPr>
              <a:t>1(1), 1-9 </a:t>
            </a:r>
          </a:p>
          <a:p>
            <a:endParaRPr lang="en-US" dirty="0">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571AD948-DC1D-43E2-A283-87A76E3BB50B}"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17</a:t>
            </a:fld>
            <a:endParaRPr lang="en-US"/>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17</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0"/>
            <a:ext cx="7924800" cy="1143000"/>
          </a:xfrm>
        </p:spPr>
        <p:txBody>
          <a:bodyPr/>
          <a:lstStyle/>
          <a:p>
            <a:r>
              <a:rPr lang="en-US" dirty="0" smtClean="0">
                <a:latin typeface="Times New Roman" pitchFamily="18" charset="0"/>
                <a:cs typeface="Times New Roman" pitchFamily="18" charset="0"/>
              </a:rPr>
              <a:t>REFERENCES 2</a:t>
            </a:r>
            <a:endParaRPr lang="en-US" dirty="0"/>
          </a:p>
        </p:txBody>
      </p:sp>
      <p:sp>
        <p:nvSpPr>
          <p:cNvPr id="3" name="Subtitle 2"/>
          <p:cNvSpPr>
            <a:spLocks noGrp="1"/>
          </p:cNvSpPr>
          <p:nvPr>
            <p:ph type="subTitle" idx="1"/>
          </p:nvPr>
        </p:nvSpPr>
        <p:spPr>
          <a:xfrm>
            <a:off x="381000" y="1219200"/>
            <a:ext cx="8382000" cy="5029200"/>
          </a:xfrm>
        </p:spPr>
        <p:txBody>
          <a:bodyPr>
            <a:normAutofit fontScale="62500" lnSpcReduction="20000"/>
          </a:bodyPr>
          <a:lstStyle/>
          <a:p>
            <a:pPr algn="just">
              <a:buFont typeface="Arial" pitchFamily="34" charset="0"/>
              <a:buChar char="•"/>
            </a:pPr>
            <a:r>
              <a:rPr lang="en-US" dirty="0" err="1" smtClean="0">
                <a:solidFill>
                  <a:schemeClr val="tx1"/>
                </a:solidFill>
                <a:latin typeface="Times New Roman" pitchFamily="18" charset="0"/>
                <a:cs typeface="Times New Roman" pitchFamily="18" charset="0"/>
              </a:rPr>
              <a:t>Facciola</a:t>
            </a:r>
            <a:r>
              <a:rPr lang="en-US" dirty="0" smtClean="0">
                <a:solidFill>
                  <a:schemeClr val="tx1"/>
                </a:solidFill>
                <a:latin typeface="Times New Roman" pitchFamily="18" charset="0"/>
                <a:cs typeface="Times New Roman" pitchFamily="18" charset="0"/>
              </a:rPr>
              <a:t>, S. (1998). Cornucopia </a:t>
            </a:r>
            <a:r>
              <a:rPr lang="en-US" dirty="0" err="1" smtClean="0">
                <a:solidFill>
                  <a:schemeClr val="tx1"/>
                </a:solidFill>
                <a:latin typeface="Times New Roman" pitchFamily="18" charset="0"/>
                <a:cs typeface="Times New Roman" pitchFamily="18" charset="0"/>
              </a:rPr>
              <a:t>II.Kampong</a:t>
            </a:r>
            <a:r>
              <a:rPr lang="en-US" dirty="0" smtClean="0">
                <a:solidFill>
                  <a:schemeClr val="tx1"/>
                </a:solidFill>
                <a:latin typeface="Times New Roman" pitchFamily="18" charset="0"/>
                <a:cs typeface="Times New Roman" pitchFamily="18" charset="0"/>
              </a:rPr>
              <a:t> Publications. California  ISBN 0-9628087-2-5.</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err="1" smtClean="0">
                <a:solidFill>
                  <a:schemeClr val="tx1"/>
                </a:solidFill>
                <a:latin typeface="Times New Roman" pitchFamily="18" charset="0"/>
                <a:cs typeface="Times New Roman" pitchFamily="18" charset="0"/>
              </a:rPr>
              <a:t>Fontem</a:t>
            </a:r>
            <a:r>
              <a:rPr lang="en-US" dirty="0" smtClean="0">
                <a:solidFill>
                  <a:schemeClr val="tx1"/>
                </a:solidFill>
                <a:latin typeface="Times New Roman" pitchFamily="18" charset="0"/>
                <a:cs typeface="Times New Roman" pitchFamily="18" charset="0"/>
              </a:rPr>
              <a:t>, D. A. and </a:t>
            </a:r>
            <a:r>
              <a:rPr lang="en-US" dirty="0" err="1" smtClean="0">
                <a:solidFill>
                  <a:schemeClr val="tx1"/>
                </a:solidFill>
                <a:latin typeface="Times New Roman" pitchFamily="18" charset="0"/>
                <a:cs typeface="Times New Roman" pitchFamily="18" charset="0"/>
              </a:rPr>
              <a:t>Schippers</a:t>
            </a:r>
            <a:r>
              <a:rPr lang="en-US" dirty="0" smtClean="0">
                <a:solidFill>
                  <a:schemeClr val="tx1"/>
                </a:solidFill>
                <a:latin typeface="Times New Roman" pitchFamily="18" charset="0"/>
                <a:cs typeface="Times New Roman" pitchFamily="18" charset="0"/>
              </a:rPr>
              <a:t>, R. R. (2004). </a:t>
            </a:r>
            <a:r>
              <a:rPr lang="en-US" i="1" dirty="0" err="1" smtClean="0">
                <a:solidFill>
                  <a:schemeClr val="tx1"/>
                </a:solidFill>
                <a:latin typeface="Times New Roman" pitchFamily="18" charset="0"/>
                <a:cs typeface="Times New Roman" pitchFamily="18" charset="0"/>
              </a:rPr>
              <a:t>Solanum</a:t>
            </a:r>
            <a:r>
              <a:rPr lang="en-US" i="1" dirty="0" smtClean="0">
                <a:solidFill>
                  <a:schemeClr val="tx1"/>
                </a:solidFill>
                <a:latin typeface="Times New Roman" pitchFamily="18" charset="0"/>
                <a:cs typeface="Times New Roman" pitchFamily="18" charset="0"/>
              </a:rPr>
              <a:t> </a:t>
            </a:r>
            <a:r>
              <a:rPr lang="en-US" i="1" dirty="0" err="1" smtClean="0">
                <a:solidFill>
                  <a:schemeClr val="tx1"/>
                </a:solidFill>
                <a:latin typeface="Times New Roman" pitchFamily="18" charset="0"/>
                <a:cs typeface="Times New Roman" pitchFamily="18" charset="0"/>
              </a:rPr>
              <a:t>scabrum</a:t>
            </a:r>
            <a:r>
              <a:rPr lang="en-US" dirty="0" smtClean="0">
                <a:solidFill>
                  <a:schemeClr val="tx1"/>
                </a:solidFill>
                <a:latin typeface="Times New Roman" pitchFamily="18" charset="0"/>
                <a:cs typeface="Times New Roman" pitchFamily="18" charset="0"/>
              </a:rPr>
              <a:t> Mill. In: </a:t>
            </a:r>
            <a:r>
              <a:rPr lang="en-US" dirty="0" err="1" smtClean="0">
                <a:solidFill>
                  <a:schemeClr val="tx1"/>
                </a:solidFill>
                <a:latin typeface="Times New Roman" pitchFamily="18" charset="0"/>
                <a:cs typeface="Times New Roman" pitchFamily="18" charset="0"/>
              </a:rPr>
              <a:t>Grubben</a:t>
            </a:r>
            <a:r>
              <a:rPr lang="en-US" dirty="0" smtClean="0">
                <a:solidFill>
                  <a:schemeClr val="tx1"/>
                </a:solidFill>
                <a:latin typeface="Times New Roman" pitchFamily="18" charset="0"/>
                <a:cs typeface="Times New Roman" pitchFamily="18" charset="0"/>
              </a:rPr>
              <a:t>, G. J. H. and Denton, O. A. (</a:t>
            </a:r>
            <a:r>
              <a:rPr lang="en-US" dirty="0" err="1" smtClean="0">
                <a:solidFill>
                  <a:schemeClr val="tx1"/>
                </a:solidFill>
                <a:latin typeface="Times New Roman" pitchFamily="18" charset="0"/>
                <a:cs typeface="Times New Roman" pitchFamily="18" charset="0"/>
              </a:rPr>
              <a:t>eds</a:t>
            </a:r>
            <a:r>
              <a:rPr lang="en-US" dirty="0" smtClean="0">
                <a:solidFill>
                  <a:schemeClr val="tx1"/>
                </a:solidFill>
                <a:latin typeface="Times New Roman" pitchFamily="18" charset="0"/>
                <a:cs typeface="Times New Roman" pitchFamily="18" charset="0"/>
              </a:rPr>
              <a:t>) Plant Resources of Tropical Africa 2. Vegetables, PROTA Foundation </a:t>
            </a:r>
            <a:r>
              <a:rPr lang="en-US" dirty="0" err="1" smtClean="0">
                <a:solidFill>
                  <a:schemeClr val="tx1"/>
                </a:solidFill>
                <a:latin typeface="Times New Roman" pitchFamily="18" charset="0"/>
                <a:cs typeface="Times New Roman" pitchFamily="18" charset="0"/>
              </a:rPr>
              <a:t>Wageningen</a:t>
            </a:r>
            <a:r>
              <a:rPr lang="en-US" dirty="0" smtClean="0">
                <a:solidFill>
                  <a:schemeClr val="tx1"/>
                </a:solidFill>
                <a:latin typeface="Times New Roman" pitchFamily="18" charset="0"/>
                <a:cs typeface="Times New Roman" pitchFamily="18" charset="0"/>
              </a:rPr>
              <a:t>/</a:t>
            </a:r>
            <a:r>
              <a:rPr lang="en-US" dirty="0" err="1" smtClean="0">
                <a:solidFill>
                  <a:schemeClr val="tx1"/>
                </a:solidFill>
                <a:latin typeface="Times New Roman" pitchFamily="18" charset="0"/>
                <a:cs typeface="Times New Roman" pitchFamily="18" charset="0"/>
              </a:rPr>
              <a:t>CTAWageningen</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Backhuys</a:t>
            </a:r>
            <a:r>
              <a:rPr lang="en-US" dirty="0" smtClean="0">
                <a:solidFill>
                  <a:schemeClr val="tx1"/>
                </a:solidFill>
                <a:latin typeface="Times New Roman" pitchFamily="18" charset="0"/>
                <a:cs typeface="Times New Roman" pitchFamily="18" charset="0"/>
              </a:rPr>
              <a:t> Publishers, Leiden, Netherlands, pp. 493–498. </a:t>
            </a:r>
          </a:p>
          <a:p>
            <a:pPr algn="just"/>
            <a:endParaRPr lang="en-US" dirty="0" smtClean="0">
              <a:solidFill>
                <a:schemeClr val="tx1"/>
              </a:solidFill>
              <a:latin typeface="Times New Roman" pitchFamily="18" charset="0"/>
              <a:cs typeface="Times New Roman" pitchFamily="18" charset="0"/>
            </a:endParaRP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err="1" smtClean="0">
                <a:solidFill>
                  <a:schemeClr val="tx1"/>
                </a:solidFill>
                <a:latin typeface="Times New Roman" pitchFamily="18" charset="0"/>
                <a:cs typeface="Times New Roman" pitchFamily="18" charset="0"/>
              </a:rPr>
              <a:t>Idowu</a:t>
            </a:r>
            <a:r>
              <a:rPr lang="en-US" dirty="0" smtClean="0">
                <a:solidFill>
                  <a:schemeClr val="tx1"/>
                </a:solidFill>
                <a:latin typeface="Times New Roman" pitchFamily="18" charset="0"/>
                <a:cs typeface="Times New Roman" pitchFamily="18" charset="0"/>
              </a:rPr>
              <a:t>, M.K.,  </a:t>
            </a:r>
            <a:r>
              <a:rPr lang="en-US" dirty="0" err="1" smtClean="0">
                <a:solidFill>
                  <a:schemeClr val="tx1"/>
                </a:solidFill>
                <a:latin typeface="Times New Roman" pitchFamily="18" charset="0"/>
                <a:cs typeface="Times New Roman" pitchFamily="18" charset="0"/>
              </a:rPr>
              <a:t>Oyedele</a:t>
            </a:r>
            <a:r>
              <a:rPr lang="en-US" dirty="0" smtClean="0">
                <a:solidFill>
                  <a:schemeClr val="tx1"/>
                </a:solidFill>
                <a:latin typeface="Times New Roman" pitchFamily="18" charset="0"/>
                <a:cs typeface="Times New Roman" pitchFamily="18" charset="0"/>
              </a:rPr>
              <a:t>, D.J., </a:t>
            </a:r>
            <a:r>
              <a:rPr lang="en-US" dirty="0" err="1" smtClean="0">
                <a:solidFill>
                  <a:schemeClr val="tx1"/>
                </a:solidFill>
                <a:latin typeface="Times New Roman" pitchFamily="18" charset="0"/>
                <a:cs typeface="Times New Roman" pitchFamily="18" charset="0"/>
              </a:rPr>
              <a:t>Adekunle</a:t>
            </a:r>
            <a:r>
              <a:rPr lang="en-US" dirty="0" smtClean="0">
                <a:solidFill>
                  <a:schemeClr val="tx1"/>
                </a:solidFill>
                <a:latin typeface="Times New Roman" pitchFamily="18" charset="0"/>
                <a:cs typeface="Times New Roman" pitchFamily="18" charset="0"/>
              </a:rPr>
              <a:t>, O.K., </a:t>
            </a:r>
            <a:r>
              <a:rPr lang="en-US" dirty="0" err="1" smtClean="0">
                <a:solidFill>
                  <a:schemeClr val="tx1"/>
                </a:solidFill>
                <a:latin typeface="Times New Roman" pitchFamily="18" charset="0"/>
                <a:cs typeface="Times New Roman" pitchFamily="18" charset="0"/>
              </a:rPr>
              <a:t>Akinremi</a:t>
            </a:r>
            <a:r>
              <a:rPr lang="en-US" dirty="0" smtClean="0">
                <a:solidFill>
                  <a:schemeClr val="tx1"/>
                </a:solidFill>
                <a:latin typeface="Times New Roman" pitchFamily="18" charset="0"/>
                <a:cs typeface="Times New Roman" pitchFamily="18" charset="0"/>
              </a:rPr>
              <a:t>,  O.O. and </a:t>
            </a:r>
            <a:r>
              <a:rPr lang="en-US" dirty="0" err="1" smtClean="0">
                <a:solidFill>
                  <a:schemeClr val="tx1"/>
                </a:solidFill>
                <a:latin typeface="Times New Roman" pitchFamily="18" charset="0"/>
                <a:cs typeface="Times New Roman" pitchFamily="18" charset="0"/>
              </a:rPr>
              <a:t>Eilers</a:t>
            </a:r>
            <a:r>
              <a:rPr lang="en-US" dirty="0" smtClean="0">
                <a:solidFill>
                  <a:schemeClr val="tx1"/>
                </a:solidFill>
                <a:latin typeface="Times New Roman" pitchFamily="18" charset="0"/>
                <a:cs typeface="Times New Roman" pitchFamily="18" charset="0"/>
              </a:rPr>
              <a:t>, B. (2014). Effects of Planting Methods and Seed Density on Vegetable Yield and Nutrient Composition of </a:t>
            </a:r>
            <a:r>
              <a:rPr lang="en-US" dirty="0" err="1" smtClean="0">
                <a:solidFill>
                  <a:schemeClr val="tx1"/>
                </a:solidFill>
                <a:latin typeface="Times New Roman" pitchFamily="18" charset="0"/>
                <a:cs typeface="Times New Roman" pitchFamily="18" charset="0"/>
              </a:rPr>
              <a:t>Solanum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macrocarpon</a:t>
            </a:r>
            <a:r>
              <a:rPr lang="en-US" dirty="0" smtClean="0">
                <a:solidFill>
                  <a:schemeClr val="tx1"/>
                </a:solidFill>
                <a:latin typeface="Times New Roman" pitchFamily="18" charset="0"/>
                <a:cs typeface="Times New Roman" pitchFamily="18" charset="0"/>
              </a:rPr>
              <a:t> and </a:t>
            </a:r>
            <a:r>
              <a:rPr lang="en-US" dirty="0" err="1" smtClean="0">
                <a:solidFill>
                  <a:schemeClr val="tx1"/>
                </a:solidFill>
                <a:latin typeface="Times New Roman" pitchFamily="18" charset="0"/>
                <a:cs typeface="Times New Roman" pitchFamily="18" charset="0"/>
              </a:rPr>
              <a:t>Solanum</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scabrum</a:t>
            </a:r>
            <a:r>
              <a:rPr lang="en-US" dirty="0" smtClean="0">
                <a:solidFill>
                  <a:schemeClr val="tx1"/>
                </a:solidFill>
                <a:latin typeface="Times New Roman" pitchFamily="18" charset="0"/>
                <a:cs typeface="Times New Roman" pitchFamily="18" charset="0"/>
              </a:rPr>
              <a:t> in Southwest Nigeria. Food and Nutrition Sciences, 5, 1185-1195.</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US" dirty="0" smtClean="0">
                <a:solidFill>
                  <a:schemeClr val="tx1"/>
                </a:solidFill>
                <a:latin typeface="Times New Roman" pitchFamily="18" charset="0"/>
                <a:cs typeface="Times New Roman" pitchFamily="18" charset="0"/>
              </a:rPr>
              <a:t>Jaeger P.M.L. and </a:t>
            </a:r>
            <a:r>
              <a:rPr lang="en-US" dirty="0" err="1" smtClean="0">
                <a:solidFill>
                  <a:schemeClr val="tx1"/>
                </a:solidFill>
                <a:latin typeface="Times New Roman" pitchFamily="18" charset="0"/>
                <a:cs typeface="Times New Roman" pitchFamily="18" charset="0"/>
              </a:rPr>
              <a:t>Hepper</a:t>
            </a:r>
            <a:r>
              <a:rPr lang="en-US" dirty="0" smtClean="0">
                <a:solidFill>
                  <a:schemeClr val="tx1"/>
                </a:solidFill>
                <a:latin typeface="Times New Roman" pitchFamily="18" charset="0"/>
                <a:cs typeface="Times New Roman" pitchFamily="18" charset="0"/>
              </a:rPr>
              <a:t> F. N.(1986). A review of the genus </a:t>
            </a:r>
            <a:r>
              <a:rPr lang="en-US" dirty="0" err="1" smtClean="0">
                <a:solidFill>
                  <a:schemeClr val="tx1"/>
                </a:solidFill>
                <a:latin typeface="Times New Roman" pitchFamily="18" charset="0"/>
                <a:cs typeface="Times New Roman" pitchFamily="18" charset="0"/>
              </a:rPr>
              <a:t>Solanum</a:t>
            </a:r>
            <a:r>
              <a:rPr lang="en-US" dirty="0" smtClean="0">
                <a:solidFill>
                  <a:schemeClr val="tx1"/>
                </a:solidFill>
                <a:latin typeface="Times New Roman" pitchFamily="18" charset="0"/>
                <a:cs typeface="Times New Roman" pitchFamily="18" charset="0"/>
              </a:rPr>
              <a:t> in Africa, In: </a:t>
            </a:r>
            <a:r>
              <a:rPr lang="en-US" dirty="0" err="1" smtClean="0">
                <a:solidFill>
                  <a:schemeClr val="tx1"/>
                </a:solidFill>
                <a:latin typeface="Times New Roman" pitchFamily="18" charset="0"/>
                <a:cs typeface="Times New Roman" pitchFamily="18" charset="0"/>
              </a:rPr>
              <a:t>Solanaceae</a:t>
            </a:r>
            <a:r>
              <a:rPr lang="en-US" dirty="0" smtClean="0">
                <a:solidFill>
                  <a:schemeClr val="tx1"/>
                </a:solidFill>
                <a:latin typeface="Times New Roman" pitchFamily="18" charset="0"/>
                <a:cs typeface="Times New Roman" pitchFamily="18" charset="0"/>
              </a:rPr>
              <a:t>: biology and </a:t>
            </a:r>
            <a:r>
              <a:rPr lang="en-US" dirty="0" err="1" smtClean="0">
                <a:solidFill>
                  <a:schemeClr val="tx1"/>
                </a:solidFill>
                <a:latin typeface="Times New Roman" pitchFamily="18" charset="0"/>
                <a:cs typeface="Times New Roman" pitchFamily="18" charset="0"/>
              </a:rPr>
              <a:t>systematics</a:t>
            </a:r>
            <a:r>
              <a:rPr lang="en-US" dirty="0" smtClean="0">
                <a:solidFill>
                  <a:schemeClr val="tx1"/>
                </a:solidFill>
                <a:latin typeface="Times New Roman" pitchFamily="18" charset="0"/>
                <a:cs typeface="Times New Roman" pitchFamily="18" charset="0"/>
              </a:rPr>
              <a:t> (</a:t>
            </a:r>
            <a:r>
              <a:rPr lang="en-US" dirty="0" err="1" smtClean="0">
                <a:solidFill>
                  <a:schemeClr val="tx1"/>
                </a:solidFill>
                <a:latin typeface="Times New Roman" pitchFamily="18" charset="0"/>
                <a:cs typeface="Times New Roman" pitchFamily="18" charset="0"/>
              </a:rPr>
              <a:t>eds</a:t>
            </a:r>
            <a:r>
              <a:rPr lang="en-US" dirty="0" smtClean="0">
                <a:solidFill>
                  <a:schemeClr val="tx1"/>
                </a:solidFill>
                <a:latin typeface="Times New Roman" pitchFamily="18" charset="0"/>
                <a:cs typeface="Times New Roman" pitchFamily="18" charset="0"/>
              </a:rPr>
              <a:t>) W. G. </a:t>
            </a:r>
            <a:r>
              <a:rPr lang="en-US" dirty="0" err="1" smtClean="0">
                <a:solidFill>
                  <a:schemeClr val="tx1"/>
                </a:solidFill>
                <a:latin typeface="Times New Roman" pitchFamily="18" charset="0"/>
                <a:cs typeface="Times New Roman" pitchFamily="18" charset="0"/>
              </a:rPr>
              <a:t>D.Arcy</a:t>
            </a:r>
            <a:r>
              <a:rPr lang="en-US" dirty="0" smtClean="0">
                <a:solidFill>
                  <a:schemeClr val="tx1"/>
                </a:solidFill>
                <a:latin typeface="Times New Roman" pitchFamily="18" charset="0"/>
                <a:cs typeface="Times New Roman" pitchFamily="18" charset="0"/>
              </a:rPr>
              <a:t> (New York: Columbia University Press) 41–55</a:t>
            </a:r>
            <a:r>
              <a:rPr lang="en-US" b="1" dirty="0" smtClean="0">
                <a:solidFill>
                  <a:schemeClr val="tx1"/>
                </a:solidFill>
                <a:latin typeface="Times New Roman" pitchFamily="18" charset="0"/>
                <a:cs typeface="Times New Roman" pitchFamily="18" charset="0"/>
              </a:rPr>
              <a:t>.</a:t>
            </a:r>
          </a:p>
          <a:p>
            <a:pPr algn="just"/>
            <a:endParaRPr lang="en-US" dirty="0" smtClean="0">
              <a:solidFill>
                <a:schemeClr val="tx1"/>
              </a:solidFill>
              <a:latin typeface="Times New Roman" pitchFamily="18" charset="0"/>
              <a:cs typeface="Times New Roman" pitchFamily="18" charset="0"/>
            </a:endParaRPr>
          </a:p>
          <a:p>
            <a:pPr algn="just"/>
            <a:endParaRPr lang="en-US" dirty="0"/>
          </a:p>
        </p:txBody>
      </p:sp>
      <p:sp>
        <p:nvSpPr>
          <p:cNvPr id="4" name="Date Placeholder 3"/>
          <p:cNvSpPr>
            <a:spLocks noGrp="1"/>
          </p:cNvSpPr>
          <p:nvPr>
            <p:ph type="dt" sz="half" idx="10"/>
          </p:nvPr>
        </p:nvSpPr>
        <p:spPr/>
        <p:txBody>
          <a:bodyPr/>
          <a:lstStyle/>
          <a:p>
            <a:fld id="{C32A33BC-1D52-4248-AE79-C5B985BFB86A}"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18</a:t>
            </a:fld>
            <a:endParaRPr lang="en-US" dirty="0"/>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18</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0"/>
            <a:ext cx="7467600" cy="1295400"/>
          </a:xfrm>
        </p:spPr>
        <p:txBody>
          <a:bodyPr/>
          <a:lstStyle/>
          <a:p>
            <a:r>
              <a:rPr lang="en-US" dirty="0" smtClean="0">
                <a:latin typeface="Times New Roman" pitchFamily="18" charset="0"/>
                <a:cs typeface="Times New Roman" pitchFamily="18" charset="0"/>
              </a:rPr>
              <a:t>REFERENCES 3</a:t>
            </a:r>
            <a:endParaRPr lang="en-US" dirty="0"/>
          </a:p>
        </p:txBody>
      </p:sp>
      <p:sp>
        <p:nvSpPr>
          <p:cNvPr id="3" name="Subtitle 2"/>
          <p:cNvSpPr>
            <a:spLocks noGrp="1"/>
          </p:cNvSpPr>
          <p:nvPr>
            <p:ph type="subTitle" idx="1"/>
          </p:nvPr>
        </p:nvSpPr>
        <p:spPr>
          <a:xfrm>
            <a:off x="533400" y="1524000"/>
            <a:ext cx="8305800" cy="4648200"/>
          </a:xfrm>
        </p:spPr>
        <p:txBody>
          <a:bodyPr>
            <a:normAutofit fontScale="92500"/>
          </a:bodyPr>
          <a:lstStyle/>
          <a:p>
            <a:pPr algn="just">
              <a:buFont typeface="Arial" pitchFamily="34" charset="0"/>
              <a:buChar char="•"/>
            </a:pPr>
            <a:r>
              <a:rPr lang="en-US" dirty="0" err="1" smtClean="0">
                <a:solidFill>
                  <a:schemeClr val="tx1"/>
                </a:solidFill>
                <a:latin typeface="Times New Roman" pitchFamily="18" charset="0"/>
                <a:cs typeface="Times New Roman" pitchFamily="18" charset="0"/>
              </a:rPr>
              <a:t>Muthomi</a:t>
            </a:r>
            <a:r>
              <a:rPr lang="en-US" dirty="0" smtClean="0">
                <a:solidFill>
                  <a:schemeClr val="tx1"/>
                </a:solidFill>
                <a:latin typeface="Times New Roman" pitchFamily="18" charset="0"/>
                <a:cs typeface="Times New Roman" pitchFamily="18" charset="0"/>
              </a:rPr>
              <a:t>, J. and D.M. </a:t>
            </a:r>
            <a:r>
              <a:rPr lang="en-US" dirty="0" err="1" smtClean="0">
                <a:solidFill>
                  <a:schemeClr val="tx1"/>
                </a:solidFill>
                <a:latin typeface="Times New Roman" pitchFamily="18" charset="0"/>
                <a:cs typeface="Times New Roman" pitchFamily="18" charset="0"/>
              </a:rPr>
              <a:t>Musyimi</a:t>
            </a:r>
            <a:r>
              <a:rPr lang="en-US" dirty="0" smtClean="0">
                <a:solidFill>
                  <a:schemeClr val="tx1"/>
                </a:solidFill>
                <a:latin typeface="Times New Roman" pitchFamily="18" charset="0"/>
                <a:cs typeface="Times New Roman" pitchFamily="18" charset="0"/>
              </a:rPr>
              <a:t>, 2009. Growth Responses of African Nightshades (</a:t>
            </a:r>
            <a:r>
              <a:rPr lang="en-US" i="1" dirty="0" err="1" smtClean="0">
                <a:solidFill>
                  <a:schemeClr val="tx1"/>
                </a:solidFill>
                <a:latin typeface="Times New Roman" pitchFamily="18" charset="0"/>
                <a:cs typeface="Times New Roman" pitchFamily="18" charset="0"/>
              </a:rPr>
              <a:t>Solanumscabrum</a:t>
            </a:r>
            <a:r>
              <a:rPr lang="en-US" i="1" dirty="0" smtClean="0">
                <a:solidFill>
                  <a:schemeClr val="tx1"/>
                </a:solidFill>
                <a:latin typeface="Times New Roman" pitchFamily="18" charset="0"/>
                <a:cs typeface="Times New Roman" pitchFamily="18" charset="0"/>
              </a:rPr>
              <a:t> MILL)</a:t>
            </a:r>
            <a:r>
              <a:rPr lang="en-US" dirty="0" smtClean="0">
                <a:solidFill>
                  <a:schemeClr val="tx1"/>
                </a:solidFill>
                <a:latin typeface="Times New Roman" pitchFamily="18" charset="0"/>
                <a:cs typeface="Times New Roman" pitchFamily="18" charset="0"/>
              </a:rPr>
              <a:t>Seedlings to Water Deficit. Journal of Agricultural and Biological Science, 4(5): 116-120.</a:t>
            </a:r>
            <a:r>
              <a:rPr lang="en-US" b="1" dirty="0" smtClean="0">
                <a:latin typeface="Times New Roman" pitchFamily="18" charset="0"/>
                <a:cs typeface="Times New Roman" pitchFamily="18" charset="0"/>
              </a:rPr>
              <a:t> </a:t>
            </a:r>
          </a:p>
          <a:p>
            <a:pPr algn="just"/>
            <a:endParaRPr lang="en-US" dirty="0" smtClean="0">
              <a:solidFill>
                <a:schemeClr val="tx1"/>
              </a:solidFill>
              <a:latin typeface="Times New Roman" pitchFamily="18" charset="0"/>
              <a:cs typeface="Times New Roman" pitchFamily="18" charset="0"/>
            </a:endParaRPr>
          </a:p>
          <a:p>
            <a:pPr algn="just">
              <a:buFont typeface="Arial" pitchFamily="34" charset="0"/>
              <a:buChar char="•"/>
            </a:pPr>
            <a:r>
              <a:rPr lang="en-GB" dirty="0" err="1" smtClean="0">
                <a:solidFill>
                  <a:schemeClr val="tx1"/>
                </a:solidFill>
                <a:latin typeface="Times New Roman" pitchFamily="18" charset="0"/>
                <a:cs typeface="Times New Roman" pitchFamily="18" charset="0"/>
              </a:rPr>
              <a:t>Oladipo,V.O</a:t>
            </a:r>
            <a:r>
              <a:rPr lang="en-GB" dirty="0" smtClean="0">
                <a:solidFill>
                  <a:schemeClr val="tx1"/>
                </a:solidFill>
                <a:latin typeface="Times New Roman" pitchFamily="18" charset="0"/>
                <a:cs typeface="Times New Roman" pitchFamily="18" charset="0"/>
              </a:rPr>
              <a:t>.</a:t>
            </a:r>
            <a:r>
              <a:rPr lang="en-US" dirty="0" smtClean="0">
                <a:solidFill>
                  <a:schemeClr val="tx1"/>
                </a:solidFill>
                <a:latin typeface="Times New Roman" pitchFamily="18" charset="0"/>
                <a:cs typeface="Times New Roman" pitchFamily="18" charset="0"/>
              </a:rPr>
              <a:t>(2016). </a:t>
            </a:r>
            <a:r>
              <a:rPr lang="en-GB" dirty="0" smtClean="0">
                <a:solidFill>
                  <a:schemeClr val="tx1"/>
                </a:solidFill>
                <a:latin typeface="Times New Roman" pitchFamily="18" charset="0"/>
                <a:cs typeface="Times New Roman" pitchFamily="18" charset="0"/>
              </a:rPr>
              <a:t>Influence of Seed Extraction and Drying Methods on the Longevity of African Nightshade (</a:t>
            </a:r>
            <a:r>
              <a:rPr lang="en-GB" i="1" dirty="0" err="1" smtClean="0">
                <a:solidFill>
                  <a:schemeClr val="tx1"/>
                </a:solidFill>
                <a:latin typeface="Times New Roman" pitchFamily="18" charset="0"/>
                <a:cs typeface="Times New Roman" pitchFamily="18" charset="0"/>
              </a:rPr>
              <a:t>Solanum</a:t>
            </a:r>
            <a:r>
              <a:rPr lang="en-GB" i="1" dirty="0" smtClean="0">
                <a:solidFill>
                  <a:schemeClr val="tx1"/>
                </a:solidFill>
                <a:latin typeface="Times New Roman" pitchFamily="18" charset="0"/>
                <a:cs typeface="Times New Roman" pitchFamily="18" charset="0"/>
              </a:rPr>
              <a:t> </a:t>
            </a:r>
            <a:r>
              <a:rPr lang="en-GB" i="1" dirty="0" err="1" smtClean="0">
                <a:solidFill>
                  <a:schemeClr val="tx1"/>
                </a:solidFill>
                <a:latin typeface="Times New Roman" pitchFamily="18" charset="0"/>
                <a:cs typeface="Times New Roman" pitchFamily="18" charset="0"/>
              </a:rPr>
              <a:t>scabrum</a:t>
            </a:r>
            <a:r>
              <a:rPr lang="en-GB" i="1" dirty="0" smtClean="0">
                <a:solidFill>
                  <a:schemeClr val="tx1"/>
                </a:solidFill>
                <a:latin typeface="Times New Roman" pitchFamily="18" charset="0"/>
                <a:cs typeface="Times New Roman" pitchFamily="18" charset="0"/>
              </a:rPr>
              <a:t>.</a:t>
            </a:r>
            <a:r>
              <a:rPr lang="en-GB" dirty="0" smtClean="0">
                <a:solidFill>
                  <a:schemeClr val="tx1"/>
                </a:solidFill>
                <a:latin typeface="Times New Roman" pitchFamily="18" charset="0"/>
                <a:cs typeface="Times New Roman" pitchFamily="18" charset="0"/>
              </a:rPr>
              <a:t> Mill) seeds. Unpublished master’s thesis. p.77</a:t>
            </a:r>
            <a:endParaRPr lang="en-US" dirty="0" smtClean="0">
              <a:solidFill>
                <a:schemeClr val="tx1"/>
              </a:solidFill>
              <a:latin typeface="Times New Roman" pitchFamily="18" charset="0"/>
              <a:cs typeface="Times New Roman" pitchFamily="18" charset="0"/>
            </a:endParaRPr>
          </a:p>
          <a:p>
            <a:pPr algn="just"/>
            <a:endParaRPr lang="en-US"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C32A33BC-1D52-4248-AE79-C5B985BFB86A}"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19</a:t>
            </a:fld>
            <a:endParaRPr lang="en-US"/>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19</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228601"/>
            <a:ext cx="6553200" cy="685799"/>
          </a:xfrm>
        </p:spPr>
        <p:txBody>
          <a:bodyPr>
            <a:normAutofit/>
          </a:bodyPr>
          <a:lstStyle/>
          <a:p>
            <a:r>
              <a:rPr lang="en-US" sz="3600" dirty="0" smtClean="0">
                <a:latin typeface="Times New Roman" pitchFamily="18" charset="0"/>
                <a:cs typeface="Times New Roman" pitchFamily="18" charset="0"/>
              </a:rPr>
              <a:t>INTRODUCTION</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685800" y="1295400"/>
            <a:ext cx="8077200" cy="5105400"/>
          </a:xfrm>
        </p:spPr>
        <p:txBody>
          <a:bodyPr>
            <a:normAutofit fontScale="92500"/>
          </a:bodyPr>
          <a:lstStyle/>
          <a:p>
            <a:pPr algn="just">
              <a:lnSpc>
                <a:spcPct val="150000"/>
              </a:lnSpc>
              <a:buFont typeface="Wingdings" pitchFamily="2" charset="2"/>
              <a:buChar char="§"/>
              <a:defRPr/>
            </a:pPr>
            <a:r>
              <a:rPr lang="en-US" altLang="en-US" dirty="0" smtClean="0">
                <a:solidFill>
                  <a:schemeClr val="tx1"/>
                </a:solidFill>
                <a:latin typeface="Times New Roman" pitchFamily="18" charset="0"/>
                <a:cs typeface="Times New Roman" pitchFamily="18" charset="0"/>
              </a:rPr>
              <a:t>Family</a:t>
            </a:r>
            <a:r>
              <a:rPr lang="en-US" altLang="en-US" dirty="0">
                <a:solidFill>
                  <a:schemeClr val="tx1"/>
                </a:solidFill>
                <a:latin typeface="Times New Roman" pitchFamily="18" charset="0"/>
                <a:cs typeface="Times New Roman" pitchFamily="18" charset="0"/>
              </a:rPr>
              <a:t>: </a:t>
            </a:r>
            <a:r>
              <a:rPr lang="en-US" altLang="en-US" dirty="0" err="1">
                <a:solidFill>
                  <a:schemeClr val="tx1"/>
                </a:solidFill>
                <a:latin typeface="Times New Roman" pitchFamily="18" charset="0"/>
                <a:cs typeface="Times New Roman" pitchFamily="18" charset="0"/>
              </a:rPr>
              <a:t>Solanaceae</a:t>
            </a:r>
            <a:r>
              <a:rPr lang="en-US" altLang="en-US" dirty="0">
                <a:solidFill>
                  <a:schemeClr val="tx1"/>
                </a:solidFill>
                <a:latin typeface="Times New Roman" pitchFamily="18" charset="0"/>
                <a:cs typeface="Times New Roman" pitchFamily="18" charset="0"/>
              </a:rPr>
              <a:t> (</a:t>
            </a:r>
            <a:r>
              <a:rPr lang="en-US" altLang="en-US" dirty="0" err="1">
                <a:solidFill>
                  <a:schemeClr val="tx1"/>
                </a:solidFill>
                <a:latin typeface="Times New Roman" pitchFamily="18" charset="0"/>
                <a:cs typeface="Times New Roman" pitchFamily="18" charset="0"/>
              </a:rPr>
              <a:t>Jaegar</a:t>
            </a:r>
            <a:r>
              <a:rPr lang="en-US" altLang="en-US" dirty="0">
                <a:solidFill>
                  <a:schemeClr val="tx1"/>
                </a:solidFill>
                <a:latin typeface="Times New Roman" pitchFamily="18" charset="0"/>
                <a:cs typeface="Times New Roman" pitchFamily="18" charset="0"/>
              </a:rPr>
              <a:t> </a:t>
            </a:r>
            <a:r>
              <a:rPr lang="en-US" dirty="0">
                <a:solidFill>
                  <a:schemeClr val="tx1"/>
                </a:solidFill>
                <a:latin typeface="Times New Roman" pitchFamily="18" charset="0"/>
                <a:cs typeface="Times New Roman" pitchFamily="18" charset="0"/>
              </a:rPr>
              <a:t>and </a:t>
            </a:r>
            <a:r>
              <a:rPr lang="en-US" dirty="0" err="1">
                <a:solidFill>
                  <a:schemeClr val="tx1"/>
                </a:solidFill>
                <a:latin typeface="Times New Roman" pitchFamily="18" charset="0"/>
                <a:cs typeface="Times New Roman" pitchFamily="18" charset="0"/>
              </a:rPr>
              <a:t>Hepper</a:t>
            </a:r>
            <a:r>
              <a:rPr lang="en-US" dirty="0">
                <a:solidFill>
                  <a:schemeClr val="tx1"/>
                </a:solidFill>
                <a:latin typeface="Times New Roman" pitchFamily="18" charset="0"/>
                <a:cs typeface="Times New Roman" pitchFamily="18" charset="0"/>
              </a:rPr>
              <a:t>, 1986)</a:t>
            </a: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r>
              <a:rPr lang="en-US" altLang="en-US" dirty="0" smtClean="0">
                <a:solidFill>
                  <a:schemeClr val="tx1"/>
                </a:solidFill>
                <a:latin typeface="Times New Roman" pitchFamily="18" charset="0"/>
                <a:cs typeface="Times New Roman" pitchFamily="18" charset="0"/>
              </a:rPr>
              <a:t>Origin:</a:t>
            </a:r>
            <a:r>
              <a:rPr lang="en-US" altLang="en-US" dirty="0">
                <a:solidFill>
                  <a:schemeClr val="tx1"/>
                </a:solidFill>
                <a:latin typeface="Times New Roman" pitchFamily="18" charset="0"/>
                <a:cs typeface="Times New Roman" pitchFamily="18" charset="0"/>
              </a:rPr>
              <a:t> </a:t>
            </a:r>
            <a:r>
              <a:rPr lang="en-US" altLang="en-US" dirty="0" smtClean="0">
                <a:solidFill>
                  <a:schemeClr val="tx1"/>
                </a:solidFill>
                <a:latin typeface="Times New Roman" pitchFamily="18" charset="0"/>
                <a:cs typeface="Times New Roman" pitchFamily="18" charset="0"/>
              </a:rPr>
              <a:t>North </a:t>
            </a:r>
            <a:r>
              <a:rPr lang="en-US" altLang="en-US" dirty="0">
                <a:solidFill>
                  <a:schemeClr val="tx1"/>
                </a:solidFill>
                <a:latin typeface="Times New Roman" pitchFamily="18" charset="0"/>
                <a:cs typeface="Times New Roman" pitchFamily="18" charset="0"/>
              </a:rPr>
              <a:t>America (</a:t>
            </a:r>
            <a:r>
              <a:rPr lang="en-US" dirty="0" err="1">
                <a:solidFill>
                  <a:schemeClr val="tx1"/>
                </a:solidFill>
                <a:latin typeface="Times New Roman" pitchFamily="18" charset="0"/>
                <a:cs typeface="Times New Roman" pitchFamily="18" charset="0"/>
              </a:rPr>
              <a:t>Muthomi</a:t>
            </a:r>
            <a:r>
              <a:rPr lang="en-US" dirty="0">
                <a:solidFill>
                  <a:schemeClr val="tx1"/>
                </a:solidFill>
                <a:latin typeface="Times New Roman" pitchFamily="18" charset="0"/>
                <a:cs typeface="Times New Roman" pitchFamily="18" charset="0"/>
              </a:rPr>
              <a:t> and </a:t>
            </a:r>
            <a:r>
              <a:rPr lang="en-US" dirty="0" err="1">
                <a:solidFill>
                  <a:schemeClr val="tx1"/>
                </a:solidFill>
                <a:latin typeface="Times New Roman" pitchFamily="18" charset="0"/>
                <a:cs typeface="Times New Roman" pitchFamily="18" charset="0"/>
              </a:rPr>
              <a:t>Musyimi</a:t>
            </a:r>
            <a:r>
              <a:rPr lang="en-US" dirty="0">
                <a:solidFill>
                  <a:schemeClr val="tx1"/>
                </a:solidFill>
                <a:latin typeface="Times New Roman" pitchFamily="18" charset="0"/>
                <a:cs typeface="Times New Roman" pitchFamily="18" charset="0"/>
              </a:rPr>
              <a:t>, 2009</a:t>
            </a:r>
            <a:r>
              <a:rPr lang="en-US" altLang="en-US" dirty="0">
                <a:solidFill>
                  <a:schemeClr val="tx1"/>
                </a:solidFill>
                <a:latin typeface="Times New Roman" pitchFamily="18" charset="0"/>
                <a:cs typeface="Times New Roman" pitchFamily="18" charset="0"/>
              </a:rPr>
              <a:t>)</a:t>
            </a: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endParaRPr lang="en-US" altLang="en-US" sz="200" dirty="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r>
              <a:rPr lang="en-US" altLang="en-US" dirty="0">
                <a:solidFill>
                  <a:schemeClr val="tx1"/>
                </a:solidFill>
                <a:latin typeface="Times New Roman" pitchFamily="18" charset="0"/>
                <a:cs typeface="Times New Roman" pitchFamily="18" charset="0"/>
              </a:rPr>
              <a:t>Distribution: </a:t>
            </a:r>
            <a:r>
              <a:rPr lang="en-US" dirty="0" smtClean="0">
                <a:solidFill>
                  <a:schemeClr val="tx1"/>
                </a:solidFill>
                <a:latin typeface="Times New Roman" pitchFamily="18" charset="0"/>
                <a:cs typeface="Times New Roman" pitchFamily="18" charset="0"/>
              </a:rPr>
              <a:t>West and Central Africa especially in Nigeria, Cameroon and Kenya (</a:t>
            </a:r>
            <a:r>
              <a:rPr lang="en-US" dirty="0" err="1" smtClean="0">
                <a:solidFill>
                  <a:schemeClr val="tx1"/>
                </a:solidFill>
                <a:latin typeface="Times New Roman" pitchFamily="18" charset="0"/>
                <a:cs typeface="Times New Roman" pitchFamily="18" charset="0"/>
              </a:rPr>
              <a:t>Abukusta</a:t>
            </a:r>
            <a:r>
              <a:rPr lang="en-US" dirty="0" smtClean="0">
                <a:solidFill>
                  <a:schemeClr val="tx1"/>
                </a:solidFill>
                <a:latin typeface="Times New Roman" pitchFamily="18" charset="0"/>
                <a:cs typeface="Times New Roman" pitchFamily="18" charset="0"/>
              </a:rPr>
              <a:t> </a:t>
            </a:r>
            <a:r>
              <a:rPr lang="en-US" i="1" dirty="0">
                <a:solidFill>
                  <a:schemeClr val="tx1"/>
                </a:solidFill>
                <a:latin typeface="Times New Roman" pitchFamily="18" charset="0"/>
                <a:cs typeface="Times New Roman" pitchFamily="18" charset="0"/>
              </a:rPr>
              <a:t>et al.</a:t>
            </a:r>
            <a:r>
              <a:rPr lang="en-US" dirty="0">
                <a:solidFill>
                  <a:schemeClr val="tx1"/>
                </a:solidFill>
                <a:latin typeface="Times New Roman" pitchFamily="18" charset="0"/>
                <a:cs typeface="Times New Roman" pitchFamily="18" charset="0"/>
              </a:rPr>
              <a:t>, 2013</a:t>
            </a:r>
            <a:r>
              <a:rPr lang="en-US" altLang="en-US" dirty="0" smtClean="0">
                <a:solidFill>
                  <a:schemeClr val="tx1"/>
                </a:solidFill>
                <a:latin typeface="Times New Roman" pitchFamily="18" charset="0"/>
                <a:cs typeface="Times New Roman" pitchFamily="18" charset="0"/>
              </a:rPr>
              <a:t>)</a:t>
            </a:r>
          </a:p>
          <a:p>
            <a:pPr algn="just">
              <a:spcBef>
                <a:spcPts val="0"/>
              </a:spcBef>
              <a:defRPr/>
            </a:pPr>
            <a:endParaRPr lang="en-US" altLang="en-US"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defRPr/>
            </a:pPr>
            <a:r>
              <a:rPr lang="en-US" dirty="0" smtClean="0">
                <a:solidFill>
                  <a:schemeClr val="tx1"/>
                </a:solidFill>
                <a:latin typeface="Times New Roman" pitchFamily="18" charset="0"/>
                <a:cs typeface="Times New Roman" pitchFamily="18" charset="0"/>
              </a:rPr>
              <a:t>Vegetables (AVRDC</a:t>
            </a:r>
            <a:r>
              <a:rPr lang="en-US" dirty="0">
                <a:solidFill>
                  <a:schemeClr val="tx1"/>
                </a:solidFill>
                <a:latin typeface="Times New Roman" pitchFamily="18" charset="0"/>
                <a:cs typeface="Times New Roman" pitchFamily="18" charset="0"/>
              </a:rPr>
              <a:t>, 2006; Nishida </a:t>
            </a:r>
            <a:r>
              <a:rPr lang="en-US" i="1" dirty="0">
                <a:solidFill>
                  <a:schemeClr val="tx1"/>
                </a:solidFill>
                <a:latin typeface="Times New Roman" pitchFamily="18" charset="0"/>
                <a:cs typeface="Times New Roman" pitchFamily="18" charset="0"/>
              </a:rPr>
              <a:t>et al</a:t>
            </a:r>
            <a:r>
              <a:rPr lang="en-US" dirty="0">
                <a:solidFill>
                  <a:schemeClr val="tx1"/>
                </a:solidFill>
                <a:latin typeface="Times New Roman" pitchFamily="18" charset="0"/>
                <a:cs typeface="Times New Roman" pitchFamily="18" charset="0"/>
              </a:rPr>
              <a:t>., 2004)</a:t>
            </a:r>
          </a:p>
          <a:p>
            <a:pPr algn="just">
              <a:spcBef>
                <a:spcPts val="0"/>
              </a:spcBef>
              <a:buFont typeface="Wingdings" pitchFamily="2" charset="2"/>
              <a:buChar char="§"/>
              <a:defRPr/>
            </a:pPr>
            <a:endParaRPr lang="en-US" altLang="en-US" dirty="0">
              <a:solidFill>
                <a:schemeClr val="tx1"/>
              </a:solidFill>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3D3C40ED-E803-401A-BCCF-87F1F7D15EB0}" type="datetime1">
              <a:rPr lang="en-US" smtClean="0"/>
              <a:pPr/>
              <a:t>11-Jul-18</a:t>
            </a:fld>
            <a:endParaRPr lang="en-US"/>
          </a:p>
        </p:txBody>
      </p:sp>
      <p:sp>
        <p:nvSpPr>
          <p:cNvPr id="5" name="Slide Number Placeholder 4"/>
          <p:cNvSpPr>
            <a:spLocks noGrp="1"/>
          </p:cNvSpPr>
          <p:nvPr>
            <p:ph type="sldNum" sz="quarter" idx="12"/>
          </p:nvPr>
        </p:nvSpPr>
        <p:spPr/>
        <p:txBody>
          <a:bodyPr/>
          <a:lstStyle/>
          <a:p>
            <a:r>
              <a:rPr lang="en-US" dirty="0" smtClean="0"/>
              <a:t>2</a:t>
            </a:r>
            <a:endParaRPr lang="en-US" dirty="0"/>
          </a:p>
        </p:txBody>
      </p:sp>
      <p:sp>
        <p:nvSpPr>
          <p:cNvPr id="6" name="Rounded Rectangle 5"/>
          <p:cNvSpPr/>
          <p:nvPr/>
        </p:nvSpPr>
        <p:spPr>
          <a:xfrm>
            <a:off x="8305800" y="6477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2</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1752600"/>
            <a:ext cx="6629400" cy="2667000"/>
          </a:xfrm>
        </p:spPr>
        <p:txBody>
          <a:bodyPr/>
          <a:lstStyle/>
          <a:p>
            <a:r>
              <a:rPr lang="en-US" altLang="en-US" sz="4400" b="1" dirty="0" smtClean="0">
                <a:solidFill>
                  <a:schemeClr val="tx1"/>
                </a:solidFill>
                <a:latin typeface="Times New Roman" pitchFamily="18" charset="0"/>
                <a:cs typeface="Times New Roman" pitchFamily="18" charset="0"/>
              </a:rPr>
              <a:t>THANK YOU FOR      LISTENING</a:t>
            </a:r>
          </a:p>
          <a:p>
            <a:endParaRPr lang="en-US" dirty="0"/>
          </a:p>
        </p:txBody>
      </p:sp>
      <p:sp>
        <p:nvSpPr>
          <p:cNvPr id="2" name="Date Placeholder 1"/>
          <p:cNvSpPr>
            <a:spLocks noGrp="1"/>
          </p:cNvSpPr>
          <p:nvPr>
            <p:ph type="dt" sz="half" idx="10"/>
          </p:nvPr>
        </p:nvSpPr>
        <p:spPr/>
        <p:txBody>
          <a:bodyPr/>
          <a:lstStyle/>
          <a:p>
            <a:fld id="{DFB1F6B7-0577-437D-8C0B-788252DC63B9}" type="datetime1">
              <a:rPr lang="en-US" smtClean="0"/>
              <a:pPr/>
              <a:t>11-Jul-18</a:t>
            </a:fld>
            <a:endParaRPr lang="en-US"/>
          </a:p>
        </p:txBody>
      </p:sp>
      <p:sp>
        <p:nvSpPr>
          <p:cNvPr id="5" name="Rounded Rectangle 4"/>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20</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C:\Users\OLADIPO TOLULOPE\Pictures\SOLANUM SCRABUM\Flowering stage\DSC00905new.jpg"/>
          <p:cNvPicPr>
            <a:picLocks noChangeAspect="1" noChangeArrowheads="1"/>
          </p:cNvPicPr>
          <p:nvPr/>
        </p:nvPicPr>
        <p:blipFill>
          <a:blip r:embed="rId2"/>
          <a:srcRect/>
          <a:stretch>
            <a:fillRect/>
          </a:stretch>
        </p:blipFill>
        <p:spPr>
          <a:xfrm>
            <a:off x="1" y="533400"/>
            <a:ext cx="4572000" cy="3429000"/>
          </a:xfrm>
          <a:prstGeom prst="rect">
            <a:avLst/>
          </a:prstGeom>
          <a:noFill/>
        </p:spPr>
      </p:pic>
      <p:sp>
        <p:nvSpPr>
          <p:cNvPr id="3" name="Rectangle 2"/>
          <p:cNvSpPr/>
          <p:nvPr/>
        </p:nvSpPr>
        <p:spPr>
          <a:xfrm>
            <a:off x="629132" y="4759567"/>
            <a:ext cx="8362468" cy="646331"/>
          </a:xfrm>
          <a:prstGeom prst="rect">
            <a:avLst/>
          </a:prstGeom>
        </p:spPr>
        <p:txBody>
          <a:bodyPr wrap="square">
            <a:spAutoFit/>
          </a:bodyPr>
          <a:lstStyle/>
          <a:p>
            <a:r>
              <a:rPr lang="en-US" b="1" dirty="0" smtClean="0">
                <a:solidFill>
                  <a:schemeClr val="tx1"/>
                </a:solidFill>
                <a:latin typeface="Times New Roman" pitchFamily="18" charset="0"/>
                <a:cs typeface="Times New Roman" pitchFamily="18" charset="0"/>
              </a:rPr>
              <a:t>Plate 1</a:t>
            </a:r>
            <a:r>
              <a:rPr lang="en-US" altLang="en-US" b="1" dirty="0" smtClean="0">
                <a:solidFill>
                  <a:schemeClr val="tx1"/>
                </a:solidFill>
                <a:latin typeface="Times New Roman" pitchFamily="18" charset="0"/>
                <a:cs typeface="Times New Roman" pitchFamily="18" charset="0"/>
              </a:rPr>
              <a:t>:  </a:t>
            </a:r>
            <a:r>
              <a:rPr lang="en-US" b="1" i="1" dirty="0" smtClean="0">
                <a:solidFill>
                  <a:schemeClr val="tx1"/>
                </a:solidFill>
                <a:latin typeface="Times New Roman" pitchFamily="18" charset="0"/>
                <a:cs typeface="Times New Roman" pitchFamily="18" charset="0"/>
              </a:rPr>
              <a:t>Solanum </a:t>
            </a:r>
            <a:r>
              <a:rPr lang="en-US" b="1" i="1" dirty="0" err="1" smtClean="0">
                <a:solidFill>
                  <a:schemeClr val="tx1"/>
                </a:solidFill>
                <a:latin typeface="Times New Roman" pitchFamily="18" charset="0"/>
                <a:cs typeface="Times New Roman" pitchFamily="18" charset="0"/>
              </a:rPr>
              <a:t>scabrum</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mill.</a:t>
            </a:r>
            <a:r>
              <a:rPr lang="en-US" b="1" i="1" dirty="0" smtClean="0">
                <a:solidFill>
                  <a:schemeClr val="tx1"/>
                </a:solidFill>
                <a:latin typeface="Times New Roman" pitchFamily="18" charset="0"/>
                <a:cs typeface="Times New Roman" pitchFamily="18" charset="0"/>
              </a:rPr>
              <a:t>  </a:t>
            </a:r>
            <a:r>
              <a:rPr lang="en-US" b="1" dirty="0" smtClean="0">
                <a:solidFill>
                  <a:schemeClr val="tx1"/>
                </a:solidFill>
                <a:latin typeface="Times New Roman" pitchFamily="18" charset="0"/>
                <a:cs typeface="Times New Roman" pitchFamily="18" charset="0"/>
              </a:rPr>
              <a:t>plant</a:t>
            </a:r>
            <a:r>
              <a:rPr lang="en-US" altLang="en-US" b="1" dirty="0" smtClean="0">
                <a:solidFill>
                  <a:schemeClr val="tx1"/>
                </a:solidFill>
                <a:latin typeface="Times New Roman" pitchFamily="18" charset="0"/>
                <a:cs typeface="Times New Roman" pitchFamily="18" charset="0"/>
              </a:rPr>
              <a:t> at r</a:t>
            </a:r>
            <a:r>
              <a:rPr lang="en-US" b="1" dirty="0" smtClean="0">
                <a:solidFill>
                  <a:schemeClr val="tx1"/>
                </a:solidFill>
                <a:latin typeface="Times New Roman" pitchFamily="18" charset="0"/>
                <a:cs typeface="Times New Roman" pitchFamily="18" charset="0"/>
              </a:rPr>
              <a:t>eproductive stage and </a:t>
            </a:r>
            <a:r>
              <a:rPr lang="en-US" b="1" dirty="0">
                <a:latin typeface="Times New Roman" pitchFamily="18" charset="0"/>
                <a:cs typeface="Times New Roman" pitchFamily="18" charset="0"/>
              </a:rPr>
              <a:t>f</a:t>
            </a:r>
            <a:r>
              <a:rPr lang="en-US" b="1" dirty="0" smtClean="0">
                <a:latin typeface="Times New Roman" pitchFamily="18" charset="0"/>
                <a:cs typeface="Times New Roman" pitchFamily="18" charset="0"/>
              </a:rPr>
              <a:t>ruit  </a:t>
            </a:r>
            <a:r>
              <a:rPr lang="en-US" b="1" dirty="0">
                <a:latin typeface="Times New Roman" pitchFamily="18" charset="0"/>
                <a:cs typeface="Times New Roman" pitchFamily="18" charset="0"/>
              </a:rPr>
              <a:t>formation stage </a:t>
            </a:r>
            <a:endParaRPr lang="en-US" b="1"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80BDA47C-8C85-440B-99B8-2296A638CE1F}" type="datetime1">
              <a:rPr lang="en-US" smtClean="0"/>
              <a:pPr/>
              <a:t>11-Jul-18</a:t>
            </a:fld>
            <a:endParaRPr lang="en-US"/>
          </a:p>
        </p:txBody>
      </p:sp>
      <p:sp>
        <p:nvSpPr>
          <p:cNvPr id="5" name="Slide Number Placeholder 4"/>
          <p:cNvSpPr>
            <a:spLocks noGrp="1"/>
          </p:cNvSpPr>
          <p:nvPr>
            <p:ph type="sldNum" sz="quarter" idx="12"/>
          </p:nvPr>
        </p:nvSpPr>
        <p:spPr/>
        <p:txBody>
          <a:bodyPr/>
          <a:lstStyle/>
          <a:p>
            <a:r>
              <a:rPr lang="en-US" dirty="0" smtClean="0"/>
              <a:t>4</a:t>
            </a:r>
            <a:endParaRPr lang="en-US" dirty="0"/>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3</a:t>
            </a:fld>
            <a:endParaRPr lang="en-US" sz="2000" b="1" dirty="0">
              <a:latin typeface="Times New Roman" pitchFamily="18" charset="0"/>
              <a:cs typeface="Times New Roman" pitchFamily="18" charset="0"/>
            </a:endParaRPr>
          </a:p>
        </p:txBody>
      </p:sp>
      <p:pic>
        <p:nvPicPr>
          <p:cNvPr id="7" name="Picture 2" descr="C:\Users\OLADIPO TOLULOPE\Pictures\SOLANUM SCRABUM\Harvesting stage\DSC01062new.jpg"/>
          <p:cNvPicPr>
            <a:picLocks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a:xfrm>
            <a:off x="4673600" y="533400"/>
            <a:ext cx="4470400" cy="35052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380999"/>
            <a:ext cx="7162800" cy="914401"/>
          </a:xfrm>
        </p:spPr>
        <p:txBody>
          <a:bodyPr>
            <a:normAutofit/>
          </a:bodyPr>
          <a:lstStyle/>
          <a:p>
            <a:r>
              <a:rPr lang="en-US" dirty="0" smtClean="0">
                <a:latin typeface="Times New Roman" pitchFamily="18" charset="0"/>
                <a:cs typeface="Times New Roman" pitchFamily="18" charset="0"/>
              </a:rPr>
              <a:t>ECONOMIC IMPORTANCE </a:t>
            </a:r>
            <a:endParaRPr lang="en-US" dirty="0">
              <a:latin typeface="Times New Roman" pitchFamily="18" charset="0"/>
              <a:cs typeface="Times New Roman" pitchFamily="18" charset="0"/>
            </a:endParaRPr>
          </a:p>
        </p:txBody>
      </p:sp>
      <p:sp>
        <p:nvSpPr>
          <p:cNvPr id="3" name="Subtitle 2"/>
          <p:cNvSpPr>
            <a:spLocks noGrp="1"/>
          </p:cNvSpPr>
          <p:nvPr>
            <p:ph type="subTitle" idx="1"/>
          </p:nvPr>
        </p:nvSpPr>
        <p:spPr>
          <a:xfrm>
            <a:off x="838200" y="1066800"/>
            <a:ext cx="7467600" cy="5334000"/>
          </a:xfrm>
        </p:spPr>
        <p:txBody>
          <a:bodyPr>
            <a:normAutofit lnSpcReduction="10000"/>
          </a:bodyPr>
          <a:lstStyle/>
          <a:p>
            <a:pPr algn="just">
              <a:spcBef>
                <a:spcPts val="0"/>
              </a:spcBef>
              <a:buFont typeface="Wingdings" pitchFamily="2" charset="2"/>
              <a:buChar char="§"/>
            </a:pPr>
            <a:endParaRPr lang="en-US" sz="3600"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pPr>
            <a:r>
              <a:rPr lang="en-US" sz="3600" dirty="0" smtClean="0">
                <a:solidFill>
                  <a:schemeClr val="tx1"/>
                </a:solidFill>
                <a:latin typeface="Times New Roman" pitchFamily="18" charset="0"/>
                <a:cs typeface="Times New Roman" pitchFamily="18" charset="0"/>
              </a:rPr>
              <a:t>food ( </a:t>
            </a:r>
            <a:r>
              <a:rPr lang="en-US" sz="3600" dirty="0" err="1" smtClean="0">
                <a:solidFill>
                  <a:schemeClr val="tx1"/>
                </a:solidFill>
                <a:latin typeface="Times New Roman" pitchFamily="18" charset="0"/>
                <a:cs typeface="Times New Roman" pitchFamily="18" charset="0"/>
              </a:rPr>
              <a:t>Facciola</a:t>
            </a:r>
            <a:r>
              <a:rPr lang="en-US" sz="3600" dirty="0" smtClean="0">
                <a:solidFill>
                  <a:schemeClr val="tx1"/>
                </a:solidFill>
                <a:latin typeface="Times New Roman" pitchFamily="18" charset="0"/>
                <a:cs typeface="Times New Roman" pitchFamily="18" charset="0"/>
              </a:rPr>
              <a:t>, 1998)</a:t>
            </a:r>
          </a:p>
          <a:p>
            <a:pPr algn="just">
              <a:spcBef>
                <a:spcPts val="0"/>
              </a:spcBef>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spcBef>
                <a:spcPts val="0"/>
              </a:spcBef>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r>
              <a:rPr lang="en-US" sz="3600" dirty="0" smtClean="0">
                <a:solidFill>
                  <a:schemeClr val="tx1"/>
                </a:solidFill>
                <a:latin typeface="Times New Roman" pitchFamily="18" charset="0"/>
                <a:cs typeface="Times New Roman" pitchFamily="18" charset="0"/>
              </a:rPr>
              <a:t>Ornamental plant</a:t>
            </a: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sz="200" dirty="0" smtClean="0">
              <a:solidFill>
                <a:schemeClr val="tx1"/>
              </a:solidFill>
              <a:latin typeface="Times New Roman" pitchFamily="18" charset="0"/>
              <a:cs typeface="Times New Roman" pitchFamily="18" charset="0"/>
            </a:endParaRPr>
          </a:p>
          <a:p>
            <a:pPr algn="just">
              <a:buFont typeface="Wingdings" panose="05000000000000000000" pitchFamily="2" charset="2"/>
              <a:buChar char="§"/>
              <a:defRPr/>
            </a:pPr>
            <a:r>
              <a:rPr lang="en-US" sz="3600" dirty="0" smtClean="0">
                <a:solidFill>
                  <a:schemeClr val="tx1"/>
                </a:solidFill>
                <a:latin typeface="Times New Roman" pitchFamily="18" charset="0"/>
                <a:cs typeface="Times New Roman" pitchFamily="18" charset="0"/>
              </a:rPr>
              <a:t>Indigenous medicine (Bello</a:t>
            </a:r>
            <a:r>
              <a:rPr lang="en-US" sz="3600" i="1" dirty="0" smtClean="0">
                <a:solidFill>
                  <a:schemeClr val="tx1"/>
                </a:solidFill>
                <a:latin typeface="Times New Roman" pitchFamily="18" charset="0"/>
                <a:cs typeface="Times New Roman" pitchFamily="18" charset="0"/>
              </a:rPr>
              <a:t> et al</a:t>
            </a:r>
            <a:r>
              <a:rPr lang="en-US" sz="3600" dirty="0" smtClean="0">
                <a:solidFill>
                  <a:schemeClr val="tx1"/>
                </a:solidFill>
                <a:latin typeface="Times New Roman" pitchFamily="18" charset="0"/>
                <a:cs typeface="Times New Roman" pitchFamily="18" charset="0"/>
              </a:rPr>
              <a:t>., 2005)</a:t>
            </a:r>
          </a:p>
          <a:p>
            <a:pPr algn="just">
              <a:buFont typeface="Wingdings" panose="05000000000000000000" pitchFamily="2" charset="2"/>
              <a:buChar char="§"/>
              <a:defRPr/>
            </a:pPr>
            <a:endParaRPr lang="en-GB" altLang="en-US" sz="3600" dirty="0" smtClean="0">
              <a:solidFill>
                <a:schemeClr val="tx1"/>
              </a:solidFill>
              <a:latin typeface="Times New Roman" pitchFamily="18" charset="0"/>
              <a:cs typeface="Times New Roman" pitchFamily="18" charset="0"/>
            </a:endParaRPr>
          </a:p>
          <a:p>
            <a:pPr algn="just">
              <a:buFont typeface="Wingdings" panose="05000000000000000000" pitchFamily="2" charset="2"/>
              <a:buChar char="§"/>
              <a:defRPr/>
            </a:pPr>
            <a:r>
              <a:rPr lang="en-GB" altLang="en-US" sz="3600" dirty="0" smtClean="0">
                <a:solidFill>
                  <a:schemeClr val="tx1"/>
                </a:solidFill>
                <a:latin typeface="Times New Roman" pitchFamily="18" charset="0"/>
                <a:cs typeface="Times New Roman" pitchFamily="18" charset="0"/>
              </a:rPr>
              <a:t>Green fodder</a:t>
            </a:r>
            <a:r>
              <a:rPr lang="en-US" sz="3600" dirty="0" smtClean="0">
                <a:solidFill>
                  <a:schemeClr val="tx1"/>
                </a:solidFill>
                <a:latin typeface="Times New Roman" pitchFamily="18" charset="0"/>
                <a:cs typeface="Times New Roman" pitchFamily="18" charset="0"/>
              </a:rPr>
              <a:t>(</a:t>
            </a:r>
            <a:r>
              <a:rPr lang="en-US" sz="3600" dirty="0" err="1" smtClean="0">
                <a:solidFill>
                  <a:schemeClr val="tx1"/>
                </a:solidFill>
                <a:latin typeface="Times New Roman" pitchFamily="18" charset="0"/>
                <a:cs typeface="Times New Roman" pitchFamily="18" charset="0"/>
              </a:rPr>
              <a:t>Fontem</a:t>
            </a:r>
            <a:r>
              <a:rPr lang="en-US" sz="3600" dirty="0" smtClean="0">
                <a:solidFill>
                  <a:schemeClr val="tx1"/>
                </a:solidFill>
                <a:latin typeface="Times New Roman" pitchFamily="18" charset="0"/>
                <a:cs typeface="Times New Roman" pitchFamily="18" charset="0"/>
              </a:rPr>
              <a:t> and </a:t>
            </a:r>
            <a:r>
              <a:rPr lang="en-US" sz="3600" dirty="0" err="1" smtClean="0">
                <a:solidFill>
                  <a:schemeClr val="tx1"/>
                </a:solidFill>
                <a:latin typeface="Times New Roman" pitchFamily="18" charset="0"/>
                <a:cs typeface="Times New Roman" pitchFamily="18" charset="0"/>
              </a:rPr>
              <a:t>Schippers</a:t>
            </a:r>
            <a:r>
              <a:rPr lang="en-US" sz="3600" dirty="0" smtClean="0">
                <a:solidFill>
                  <a:schemeClr val="tx1"/>
                </a:solidFill>
                <a:latin typeface="Times New Roman" pitchFamily="18" charset="0"/>
                <a:cs typeface="Times New Roman" pitchFamily="18" charset="0"/>
              </a:rPr>
              <a:t>, 2004)</a:t>
            </a:r>
          </a:p>
          <a:p>
            <a:pPr algn="just">
              <a:defRPr/>
            </a:pPr>
            <a:endParaRPr lang="en-US" sz="3600" b="1" dirty="0" smtClean="0">
              <a:solidFill>
                <a:schemeClr val="tx1"/>
              </a:solidFill>
              <a:latin typeface="Times New Roman" pitchFamily="18" charset="0"/>
              <a:cs typeface="Times New Roman" pitchFamily="18" charset="0"/>
            </a:endParaRPr>
          </a:p>
          <a:p>
            <a:pPr algn="r"/>
            <a:endParaRPr lang="en-US" sz="3600" dirty="0" smtClean="0"/>
          </a:p>
        </p:txBody>
      </p:sp>
      <p:sp>
        <p:nvSpPr>
          <p:cNvPr id="4" name="Date Placeholder 3"/>
          <p:cNvSpPr>
            <a:spLocks noGrp="1"/>
          </p:cNvSpPr>
          <p:nvPr>
            <p:ph type="dt" sz="half" idx="10"/>
          </p:nvPr>
        </p:nvSpPr>
        <p:spPr/>
        <p:txBody>
          <a:bodyPr/>
          <a:lstStyle/>
          <a:p>
            <a:fld id="{4CEF1EED-9705-4223-8353-B0572B6EDF4B}"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4</a:t>
            </a:fld>
            <a:endParaRPr lang="en-US"/>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4</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0600" y="152401"/>
            <a:ext cx="7162800" cy="914399"/>
          </a:xfrm>
        </p:spPr>
        <p:txBody>
          <a:bodyPr>
            <a:normAutofit/>
          </a:bodyPr>
          <a:lstStyle/>
          <a:p>
            <a:r>
              <a:rPr lang="en-US" sz="3600" dirty="0" smtClean="0">
                <a:latin typeface="Times New Roman" pitchFamily="18" charset="0"/>
                <a:cs typeface="Times New Roman" pitchFamily="18" charset="0"/>
              </a:rPr>
              <a:t>JUSTIFICATION</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1143000"/>
            <a:ext cx="8077200" cy="5334000"/>
          </a:xfrm>
        </p:spPr>
        <p:txBody>
          <a:bodyPr>
            <a:noAutofit/>
          </a:bodyPr>
          <a:lstStyle/>
          <a:p>
            <a:pPr algn="just">
              <a:buFont typeface="Wingdings" pitchFamily="2" charset="2"/>
              <a:buChar char="§"/>
            </a:pPr>
            <a:r>
              <a:rPr lang="en-US" dirty="0">
                <a:solidFill>
                  <a:schemeClr val="tx1"/>
                </a:solidFill>
                <a:latin typeface="Times New Roman" pitchFamily="18" charset="0"/>
                <a:cs typeface="Times New Roman" pitchFamily="18" charset="0"/>
              </a:rPr>
              <a:t>There is limit to production due to poor seed longevity and farmers have problem with handling of the seeds. Therefore, there is need to improve on their storage potential</a:t>
            </a:r>
            <a:r>
              <a:rPr lang="en-US" dirty="0" smtClean="0">
                <a:solidFill>
                  <a:schemeClr val="tx1"/>
                </a:solidFill>
                <a:latin typeface="Times New Roman" pitchFamily="18" charset="0"/>
                <a:cs typeface="Times New Roman" pitchFamily="18" charset="0"/>
              </a:rPr>
              <a:t>.</a:t>
            </a:r>
          </a:p>
          <a:p>
            <a:pPr algn="just">
              <a:buFont typeface="Wingdings" pitchFamily="2" charset="2"/>
              <a:buChar char="§"/>
            </a:pPr>
            <a:endParaRPr lang="en-US" dirty="0">
              <a:solidFill>
                <a:schemeClr val="tx1"/>
              </a:solidFill>
              <a:latin typeface="Times New Roman" pitchFamily="18" charset="0"/>
              <a:cs typeface="Times New Roman" pitchFamily="18" charset="0"/>
            </a:endParaRPr>
          </a:p>
          <a:p>
            <a:pPr algn="just">
              <a:buFont typeface="Wingdings" pitchFamily="2" charset="2"/>
              <a:buChar char="§"/>
            </a:pPr>
            <a:r>
              <a:rPr lang="en-US" dirty="0" smtClean="0">
                <a:solidFill>
                  <a:schemeClr val="tx1"/>
                </a:solidFill>
                <a:latin typeface="Times New Roman" pitchFamily="18" charset="0"/>
                <a:cs typeface="Times New Roman" pitchFamily="18" charset="0"/>
              </a:rPr>
              <a:t>The stage of optimum seed maturity of </a:t>
            </a:r>
            <a:r>
              <a:rPr lang="en-US" i="1" dirty="0" smtClean="0">
                <a:solidFill>
                  <a:schemeClr val="tx1"/>
                </a:solidFill>
                <a:latin typeface="Times New Roman" pitchFamily="18" charset="0"/>
                <a:cs typeface="Times New Roman" pitchFamily="18" charset="0"/>
              </a:rPr>
              <a:t>S. </a:t>
            </a:r>
            <a:r>
              <a:rPr lang="en-US" i="1" dirty="0" err="1" smtClean="0">
                <a:solidFill>
                  <a:schemeClr val="tx1"/>
                </a:solidFill>
                <a:latin typeface="Times New Roman" pitchFamily="18" charset="0"/>
                <a:cs typeface="Times New Roman" pitchFamily="18" charset="0"/>
              </a:rPr>
              <a:t>scabrum</a:t>
            </a:r>
            <a:r>
              <a:rPr lang="en-US" i="1"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is yet</a:t>
            </a:r>
            <a:r>
              <a:rPr lang="en-US" i="1" dirty="0" smtClean="0">
                <a:solidFill>
                  <a:schemeClr val="tx1"/>
                </a:solidFill>
                <a:latin typeface="Times New Roman" pitchFamily="18" charset="0"/>
                <a:cs typeface="Times New Roman" pitchFamily="18" charset="0"/>
              </a:rPr>
              <a:t> </a:t>
            </a:r>
            <a:r>
              <a:rPr lang="en-US" dirty="0" smtClean="0">
                <a:solidFill>
                  <a:schemeClr val="tx1"/>
                </a:solidFill>
                <a:latin typeface="Times New Roman" pitchFamily="18" charset="0"/>
                <a:cs typeface="Times New Roman" pitchFamily="18" charset="0"/>
              </a:rPr>
              <a:t>to be established and there is paucity of information on how this affects the storage of the seeds. (</a:t>
            </a:r>
            <a:r>
              <a:rPr lang="en-US" dirty="0" err="1" smtClean="0">
                <a:solidFill>
                  <a:schemeClr val="tx1"/>
                </a:solidFill>
                <a:latin typeface="Times New Roman" pitchFamily="18" charset="0"/>
                <a:cs typeface="Times New Roman" pitchFamily="18" charset="0"/>
              </a:rPr>
              <a:t>Oladipo</a:t>
            </a:r>
            <a:r>
              <a:rPr lang="en-US" dirty="0" smtClean="0">
                <a:solidFill>
                  <a:schemeClr val="tx1"/>
                </a:solidFill>
                <a:latin typeface="Times New Roman" pitchFamily="18" charset="0"/>
                <a:cs typeface="Times New Roman" pitchFamily="18" charset="0"/>
              </a:rPr>
              <a:t>, 2016)</a:t>
            </a:r>
          </a:p>
          <a:p>
            <a:pPr algn="just"/>
            <a:endParaRPr lang="en-US" dirty="0" smtClean="0">
              <a:solidFill>
                <a:schemeClr val="tx1"/>
              </a:solidFill>
              <a:latin typeface="Times New Roman" pitchFamily="18" charset="0"/>
              <a:cs typeface="Times New Roman" pitchFamily="18" charset="0"/>
            </a:endParaRPr>
          </a:p>
          <a:p>
            <a:endParaRPr lang="en-US" dirty="0"/>
          </a:p>
        </p:txBody>
      </p:sp>
      <p:sp>
        <p:nvSpPr>
          <p:cNvPr id="4" name="Date Placeholder 3"/>
          <p:cNvSpPr>
            <a:spLocks noGrp="1"/>
          </p:cNvSpPr>
          <p:nvPr>
            <p:ph type="dt" sz="half" idx="10"/>
          </p:nvPr>
        </p:nvSpPr>
        <p:spPr/>
        <p:txBody>
          <a:bodyPr/>
          <a:lstStyle/>
          <a:p>
            <a:fld id="{97935A89-EF49-4E96-A0DC-FCB4D8E73C40}"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5</a:t>
            </a:fld>
            <a:endParaRPr lang="en-US"/>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5</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28600"/>
            <a:ext cx="6629400" cy="762000"/>
          </a:xfrm>
        </p:spPr>
        <p:txBody>
          <a:bodyPr>
            <a:normAutofit/>
          </a:bodyPr>
          <a:lstStyle/>
          <a:p>
            <a:r>
              <a:rPr lang="en-US" sz="3600" dirty="0" smtClean="0">
                <a:latin typeface="Times New Roman" pitchFamily="18" charset="0"/>
                <a:cs typeface="Times New Roman" pitchFamily="18" charset="0"/>
              </a:rPr>
              <a:t>OBJECTIVES</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990600" y="1143000"/>
            <a:ext cx="7467600" cy="5334000"/>
          </a:xfrm>
        </p:spPr>
        <p:txBody>
          <a:bodyPr/>
          <a:lstStyle/>
          <a:p>
            <a:pPr lvl="0" algn="just" hangingPunct="0">
              <a:spcBef>
                <a:spcPts val="0"/>
              </a:spcBef>
              <a:buFont typeface="Wingdings" pitchFamily="2" charset="2"/>
              <a:buChar char="§"/>
            </a:pPr>
            <a:r>
              <a:rPr lang="en-US" dirty="0" smtClean="0">
                <a:solidFill>
                  <a:schemeClr val="tx1"/>
                </a:solidFill>
                <a:latin typeface="Times New Roman" pitchFamily="18" charset="0"/>
                <a:cs typeface="Times New Roman" pitchFamily="18" charset="0"/>
              </a:rPr>
              <a:t>To compare the effect of seed maturity on germination of </a:t>
            </a:r>
            <a:r>
              <a:rPr lang="en-US" i="1" dirty="0" smtClean="0">
                <a:solidFill>
                  <a:schemeClr val="tx1"/>
                </a:solidFill>
                <a:latin typeface="Times New Roman" pitchFamily="18" charset="0"/>
                <a:cs typeface="Times New Roman" pitchFamily="18" charset="0"/>
              </a:rPr>
              <a:t>S. </a:t>
            </a:r>
            <a:r>
              <a:rPr lang="en-US" i="1" dirty="0" err="1" smtClean="0">
                <a:solidFill>
                  <a:schemeClr val="tx1"/>
                </a:solidFill>
                <a:latin typeface="Times New Roman" pitchFamily="18" charset="0"/>
                <a:cs typeface="Times New Roman" pitchFamily="18" charset="0"/>
              </a:rPr>
              <a:t>scabrum</a:t>
            </a:r>
            <a:endParaRPr lang="en-US" i="1" dirty="0" smtClean="0">
              <a:solidFill>
                <a:schemeClr val="tx1"/>
              </a:solidFill>
              <a:latin typeface="Times New Roman" pitchFamily="18" charset="0"/>
              <a:cs typeface="Times New Roman" pitchFamily="18" charset="0"/>
            </a:endParaRPr>
          </a:p>
          <a:p>
            <a:pPr lvl="0" algn="just" hangingPunct="0">
              <a:spcBef>
                <a:spcPts val="0"/>
              </a:spcBef>
              <a:buFont typeface="Wingdings" pitchFamily="2" charset="2"/>
              <a:buChar char="§"/>
            </a:pPr>
            <a:endParaRPr lang="en-US" i="1" dirty="0" smtClean="0">
              <a:solidFill>
                <a:schemeClr val="tx1"/>
              </a:solidFill>
              <a:latin typeface="Times New Roman" pitchFamily="18" charset="0"/>
              <a:cs typeface="Times New Roman" pitchFamily="18" charset="0"/>
            </a:endParaRPr>
          </a:p>
          <a:p>
            <a:pPr lvl="0" algn="just" hangingPunct="0">
              <a:spcBef>
                <a:spcPts val="0"/>
              </a:spcBef>
              <a:buFont typeface="Wingdings" pitchFamily="2" charset="2"/>
              <a:buChar char="§"/>
            </a:pPr>
            <a:endParaRPr lang="en-US" i="1" dirty="0" smtClean="0">
              <a:solidFill>
                <a:schemeClr val="tx1"/>
              </a:solidFill>
              <a:latin typeface="Times New Roman" pitchFamily="18" charset="0"/>
              <a:cs typeface="Times New Roman" pitchFamily="18" charset="0"/>
            </a:endParaRPr>
          </a:p>
          <a:p>
            <a:pPr lvl="0" algn="just" hangingPunct="0">
              <a:spcBef>
                <a:spcPts val="0"/>
              </a:spcBef>
            </a:pPr>
            <a:endParaRPr lang="en-US" i="1" dirty="0" smtClean="0">
              <a:solidFill>
                <a:schemeClr val="tx1"/>
              </a:solidFill>
              <a:latin typeface="Times New Roman" pitchFamily="18" charset="0"/>
              <a:cs typeface="Times New Roman" pitchFamily="18" charset="0"/>
            </a:endParaRPr>
          </a:p>
          <a:p>
            <a:pPr lvl="0" algn="just" hangingPunct="0">
              <a:spcBef>
                <a:spcPts val="0"/>
              </a:spcBef>
              <a:buFont typeface="Wingdings" pitchFamily="2" charset="2"/>
              <a:buChar char="§"/>
            </a:pPr>
            <a:r>
              <a:rPr lang="en-US" dirty="0" smtClean="0">
                <a:solidFill>
                  <a:schemeClr val="tx1"/>
                </a:solidFill>
                <a:latin typeface="Times New Roman" pitchFamily="18" charset="0"/>
                <a:cs typeface="Times New Roman" pitchFamily="18" charset="0"/>
              </a:rPr>
              <a:t>To investigate the effect of storage material on seed longevity of </a:t>
            </a:r>
            <a:r>
              <a:rPr lang="en-US" i="1" dirty="0" smtClean="0">
                <a:solidFill>
                  <a:schemeClr val="tx1"/>
                </a:solidFill>
                <a:latin typeface="Times New Roman" pitchFamily="18" charset="0"/>
                <a:cs typeface="Times New Roman" pitchFamily="18" charset="0"/>
              </a:rPr>
              <a:t>S. </a:t>
            </a:r>
            <a:r>
              <a:rPr lang="en-US" i="1" dirty="0" err="1" smtClean="0">
                <a:solidFill>
                  <a:schemeClr val="tx1"/>
                </a:solidFill>
                <a:latin typeface="Times New Roman" pitchFamily="18" charset="0"/>
                <a:cs typeface="Times New Roman" pitchFamily="18" charset="0"/>
              </a:rPr>
              <a:t>scabrum</a:t>
            </a:r>
            <a:endParaRPr lang="en-US" dirty="0" smtClean="0">
              <a:solidFill>
                <a:schemeClr val="tx1"/>
              </a:solidFill>
              <a:latin typeface="Times New Roman" pitchFamily="18" charset="0"/>
              <a:cs typeface="Times New Roman" pitchFamily="18" charset="0"/>
            </a:endParaRPr>
          </a:p>
          <a:p>
            <a:endParaRPr lang="en-US"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4B0AA4D4-F17A-4EE8-8772-AEFE02FC2076}"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6</a:t>
            </a:fld>
            <a:endParaRPr lang="en-US"/>
          </a:p>
        </p:txBody>
      </p:sp>
      <p:sp>
        <p:nvSpPr>
          <p:cNvPr id="6" name="Rounded Rectangle 5"/>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6</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
            <a:ext cx="7543800" cy="838199"/>
          </a:xfrm>
        </p:spPr>
        <p:txBody>
          <a:bodyPr>
            <a:normAutofit/>
          </a:bodyPr>
          <a:lstStyle/>
          <a:p>
            <a:r>
              <a:rPr lang="en-US" sz="3600" dirty="0" smtClean="0">
                <a:latin typeface="Times New Roman" pitchFamily="18" charset="0"/>
                <a:cs typeface="Times New Roman" pitchFamily="18" charset="0"/>
              </a:rPr>
              <a:t>MATERIALS AND METHOD1</a:t>
            </a:r>
            <a:endParaRPr lang="en-US" sz="3600" dirty="0">
              <a:latin typeface="Times New Roman" pitchFamily="18" charset="0"/>
              <a:cs typeface="Times New Roman" pitchFamily="18" charset="0"/>
            </a:endParaRPr>
          </a:p>
        </p:txBody>
      </p:sp>
      <p:sp>
        <p:nvSpPr>
          <p:cNvPr id="3" name="Subtitle 2"/>
          <p:cNvSpPr>
            <a:spLocks noGrp="1"/>
          </p:cNvSpPr>
          <p:nvPr>
            <p:ph type="subTitle" idx="1"/>
          </p:nvPr>
        </p:nvSpPr>
        <p:spPr>
          <a:xfrm>
            <a:off x="609600" y="990600"/>
            <a:ext cx="7848600" cy="5410200"/>
          </a:xfrm>
        </p:spPr>
        <p:txBody>
          <a:bodyPr>
            <a:normAutofit/>
          </a:bodyPr>
          <a:lstStyle/>
          <a:p>
            <a:pPr algn="just">
              <a:buFont typeface="Wingdings" pitchFamily="2" charset="2"/>
              <a:buChar char="§"/>
              <a:defRPr/>
            </a:pPr>
            <a:r>
              <a:rPr lang="en-US" dirty="0" smtClean="0">
                <a:solidFill>
                  <a:schemeClr val="tx1"/>
                </a:solidFill>
                <a:latin typeface="Times New Roman" pitchFamily="18" charset="0"/>
                <a:cs typeface="Times New Roman" pitchFamily="18" charset="0"/>
              </a:rPr>
              <a:t>Seed collection</a:t>
            </a:r>
            <a:r>
              <a:rPr lang="en-US" altLang="en-US" dirty="0" smtClean="0">
                <a:solidFill>
                  <a:schemeClr val="tx1"/>
                </a:solidFill>
                <a:latin typeface="Times New Roman" pitchFamily="18" charset="0"/>
                <a:cs typeface="Times New Roman" pitchFamily="18" charset="0"/>
              </a:rPr>
              <a:t>:</a:t>
            </a:r>
            <a:r>
              <a:rPr lang="en-US" dirty="0" smtClean="0">
                <a:solidFill>
                  <a:schemeClr val="tx1"/>
                </a:solidFill>
                <a:latin typeface="Times New Roman" pitchFamily="18" charset="0"/>
                <a:cs typeface="Times New Roman" pitchFamily="18" charset="0"/>
              </a:rPr>
              <a:t> IDRC project and Seed Science Laboratory, OAU</a:t>
            </a:r>
            <a:endParaRPr lang="en-US" sz="500" dirty="0" smtClean="0">
              <a:solidFill>
                <a:schemeClr val="tx1"/>
              </a:solidFill>
              <a:latin typeface="Times New Roman" pitchFamily="18" charset="0"/>
              <a:cs typeface="Times New Roman" pitchFamily="18" charset="0"/>
            </a:endParaRPr>
          </a:p>
          <a:p>
            <a:pPr algn="just">
              <a:buFont typeface="Wingdings" pitchFamily="2" charset="2"/>
              <a:buChar char="§"/>
              <a:defRPr/>
            </a:pPr>
            <a:endParaRPr lang="en-US" sz="500" dirty="0" smtClean="0">
              <a:solidFill>
                <a:schemeClr val="tx1"/>
              </a:solidFill>
              <a:latin typeface="Times New Roman" pitchFamily="18" charset="0"/>
              <a:cs typeface="Times New Roman" pitchFamily="18" charset="0"/>
            </a:endParaRPr>
          </a:p>
          <a:p>
            <a:pPr algn="just">
              <a:buFont typeface="Wingdings" pitchFamily="2" charset="2"/>
              <a:buChar char="§"/>
              <a:defRPr/>
            </a:pPr>
            <a:endParaRPr lang="en-US" sz="500" dirty="0" smtClean="0">
              <a:solidFill>
                <a:schemeClr val="tx1"/>
              </a:solidFill>
              <a:latin typeface="Times New Roman" pitchFamily="18" charset="0"/>
              <a:cs typeface="Times New Roman" pitchFamily="18" charset="0"/>
            </a:endParaRPr>
          </a:p>
          <a:p>
            <a:pPr algn="just">
              <a:buFont typeface="Wingdings" pitchFamily="2" charset="2"/>
              <a:buChar char="§"/>
              <a:defRPr/>
            </a:pPr>
            <a:r>
              <a:rPr lang="en-US" dirty="0" smtClean="0">
                <a:solidFill>
                  <a:schemeClr val="tx1"/>
                </a:solidFill>
                <a:latin typeface="Times New Roman" pitchFamily="18" charset="0"/>
                <a:cs typeface="Times New Roman" pitchFamily="18" charset="0"/>
              </a:rPr>
              <a:t>Seed sowing</a:t>
            </a:r>
          </a:p>
          <a:p>
            <a:pPr algn="just">
              <a:buFont typeface="Wingdings" pitchFamily="2" charset="2"/>
              <a:buChar char="§"/>
              <a:defRPr/>
            </a:pPr>
            <a:endParaRPr lang="en-US" sz="500" dirty="0" smtClean="0">
              <a:solidFill>
                <a:schemeClr val="tx1"/>
              </a:solidFill>
              <a:latin typeface="Times New Roman" pitchFamily="18" charset="0"/>
              <a:cs typeface="Times New Roman" pitchFamily="18" charset="0"/>
            </a:endParaRPr>
          </a:p>
          <a:p>
            <a:pPr algn="just">
              <a:buFont typeface="Wingdings" pitchFamily="2" charset="2"/>
              <a:buChar char="§"/>
              <a:defRPr/>
            </a:pPr>
            <a:r>
              <a:rPr lang="en-US" dirty="0" smtClean="0">
                <a:solidFill>
                  <a:schemeClr val="tx1"/>
                </a:solidFill>
                <a:latin typeface="Times New Roman" pitchFamily="18" charset="0"/>
                <a:cs typeface="Times New Roman" pitchFamily="18" charset="0"/>
              </a:rPr>
              <a:t>Regular watering</a:t>
            </a:r>
          </a:p>
          <a:p>
            <a:pPr algn="just">
              <a:buFont typeface="Wingdings" pitchFamily="2" charset="2"/>
              <a:buChar char="§"/>
              <a:defRPr/>
            </a:pPr>
            <a:r>
              <a:rPr lang="en-US" dirty="0" smtClean="0">
                <a:solidFill>
                  <a:schemeClr val="tx1"/>
                </a:solidFill>
                <a:latin typeface="Times New Roman" pitchFamily="18" charset="0"/>
                <a:cs typeface="Times New Roman" pitchFamily="18" charset="0"/>
              </a:rPr>
              <a:t>Transplanting</a:t>
            </a:r>
          </a:p>
          <a:p>
            <a:pPr algn="just">
              <a:buFont typeface="Wingdings" pitchFamily="2" charset="2"/>
              <a:buChar char="§"/>
              <a:defRPr/>
            </a:pPr>
            <a:r>
              <a:rPr lang="en-US" dirty="0" smtClean="0">
                <a:solidFill>
                  <a:schemeClr val="tx1"/>
                </a:solidFill>
                <a:latin typeface="Times New Roman" pitchFamily="18" charset="0"/>
                <a:cs typeface="Times New Roman" pitchFamily="18" charset="0"/>
              </a:rPr>
              <a:t>Tagging</a:t>
            </a:r>
          </a:p>
          <a:p>
            <a:pPr algn="just">
              <a:buFont typeface="Wingdings" pitchFamily="2" charset="2"/>
              <a:buChar char="§"/>
              <a:defRPr/>
            </a:pPr>
            <a:r>
              <a:rPr lang="en-US" dirty="0" smtClean="0">
                <a:solidFill>
                  <a:schemeClr val="tx1"/>
                </a:solidFill>
                <a:latin typeface="Times New Roman" pitchFamily="18" charset="0"/>
                <a:cs typeface="Times New Roman" pitchFamily="18" charset="0"/>
              </a:rPr>
              <a:t> Fruit harvesting at 30, 35 and 40 days after </a:t>
            </a:r>
            <a:r>
              <a:rPr lang="en-US" dirty="0" err="1" smtClean="0">
                <a:solidFill>
                  <a:schemeClr val="tx1"/>
                </a:solidFill>
                <a:latin typeface="Times New Roman" pitchFamily="18" charset="0"/>
                <a:cs typeface="Times New Roman" pitchFamily="18" charset="0"/>
              </a:rPr>
              <a:t>anthesis</a:t>
            </a:r>
            <a:r>
              <a:rPr lang="en-US" dirty="0" smtClean="0">
                <a:solidFill>
                  <a:schemeClr val="tx1"/>
                </a:solidFill>
                <a:latin typeface="Times New Roman" pitchFamily="18" charset="0"/>
                <a:cs typeface="Times New Roman" pitchFamily="18" charset="0"/>
              </a:rPr>
              <a:t> (DAA</a:t>
            </a:r>
            <a:r>
              <a:rPr lang="en-US" dirty="0" smtClean="0">
                <a:solidFill>
                  <a:schemeClr val="tx1"/>
                </a:solidFill>
              </a:rPr>
              <a:t>)</a:t>
            </a:r>
          </a:p>
          <a:p>
            <a:pPr algn="just">
              <a:buFont typeface="Wingdings" pitchFamily="2" charset="2"/>
              <a:buChar char="§"/>
              <a:defRPr/>
            </a:pPr>
            <a:r>
              <a:rPr lang="en-US" dirty="0" smtClean="0">
                <a:solidFill>
                  <a:schemeClr val="tx1"/>
                </a:solidFill>
                <a:latin typeface="Times New Roman" pitchFamily="18" charset="0"/>
                <a:cs typeface="Times New Roman" pitchFamily="18" charset="0"/>
              </a:rPr>
              <a:t>Seed extraction</a:t>
            </a:r>
          </a:p>
          <a:p>
            <a:pPr algn="just">
              <a:buFont typeface="Wingdings" pitchFamily="2" charset="2"/>
              <a:buChar char="§"/>
              <a:defRPr/>
            </a:pPr>
            <a:endParaRPr lang="en-US" dirty="0" smtClean="0">
              <a:solidFill>
                <a:schemeClr val="tx1"/>
              </a:solidFill>
            </a:endParaRPr>
          </a:p>
          <a:p>
            <a:pPr algn="just">
              <a:buFont typeface="Wingdings" pitchFamily="2" charset="2"/>
              <a:buChar char="§"/>
              <a:defRPr/>
            </a:pPr>
            <a:endParaRPr lang="en-US" dirty="0" smtClean="0">
              <a:solidFill>
                <a:schemeClr val="tx1"/>
              </a:solidFill>
              <a:latin typeface="Times New Roman" pitchFamily="18" charset="0"/>
              <a:cs typeface="Times New Roman" pitchFamily="18" charset="0"/>
            </a:endParaRPr>
          </a:p>
          <a:p>
            <a:pPr algn="just">
              <a:buFont typeface="Wingdings" pitchFamily="2" charset="2"/>
              <a:buChar char="§"/>
              <a:defRPr/>
            </a:pPr>
            <a:endParaRPr lang="en-US" dirty="0" smtClean="0">
              <a:solidFill>
                <a:schemeClr val="tx1"/>
              </a:solidFill>
              <a:latin typeface="Times New Roman" pitchFamily="18" charset="0"/>
              <a:cs typeface="Times New Roman" pitchFamily="18" charset="0"/>
            </a:endParaRPr>
          </a:p>
          <a:p>
            <a:endParaRPr lang="en-US" dirty="0">
              <a:solidFill>
                <a:schemeClr val="tx1"/>
              </a:solidFill>
              <a:latin typeface="Times New Roman" pitchFamily="18" charset="0"/>
              <a:cs typeface="Times New Roman" pitchFamily="18" charset="0"/>
            </a:endParaRPr>
          </a:p>
        </p:txBody>
      </p:sp>
      <p:sp>
        <p:nvSpPr>
          <p:cNvPr id="5" name="Date Placeholder 4"/>
          <p:cNvSpPr>
            <a:spLocks noGrp="1"/>
          </p:cNvSpPr>
          <p:nvPr>
            <p:ph type="dt" sz="half" idx="10"/>
          </p:nvPr>
        </p:nvSpPr>
        <p:spPr/>
        <p:txBody>
          <a:bodyPr/>
          <a:lstStyle/>
          <a:p>
            <a:fld id="{C44B4CCE-E1B0-4C7D-83B5-730E32FF8C99}" type="datetime1">
              <a:rPr lang="en-US" smtClean="0"/>
              <a:pPr/>
              <a:t>11-Jul-18</a:t>
            </a:fld>
            <a:endParaRPr lang="en-US"/>
          </a:p>
        </p:txBody>
      </p:sp>
      <p:sp>
        <p:nvSpPr>
          <p:cNvPr id="6" name="Slide Number Placeholder 5"/>
          <p:cNvSpPr>
            <a:spLocks noGrp="1"/>
          </p:cNvSpPr>
          <p:nvPr>
            <p:ph type="sldNum" sz="quarter" idx="12"/>
          </p:nvPr>
        </p:nvSpPr>
        <p:spPr/>
        <p:txBody>
          <a:bodyPr/>
          <a:lstStyle/>
          <a:p>
            <a:fld id="{37C033AB-C48E-462D-BDF1-964CB194D667}" type="slidenum">
              <a:rPr lang="en-US" smtClean="0"/>
              <a:pPr/>
              <a:t>7</a:t>
            </a:fld>
            <a:endParaRPr lang="en-US"/>
          </a:p>
        </p:txBody>
      </p:sp>
      <p:sp>
        <p:nvSpPr>
          <p:cNvPr id="7" name="Rounded Rectangle 6"/>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7</a:t>
            </a:fld>
            <a:endParaRPr lang="en-US" sz="2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09600" y="1066800"/>
            <a:ext cx="8153400" cy="5410200"/>
          </a:xfrm>
        </p:spPr>
        <p:txBody>
          <a:bodyPr>
            <a:normAutofit fontScale="55000" lnSpcReduction="20000"/>
          </a:bodyPr>
          <a:lstStyle/>
          <a:p>
            <a:pPr marL="457200" lvl="2" indent="-457200" algn="just">
              <a:spcBef>
                <a:spcPts val="0"/>
              </a:spcBef>
              <a:buFont typeface="Wingdings" panose="05000000000000000000" pitchFamily="2" charset="2"/>
              <a:buChar char="Ø"/>
              <a:defRPr/>
            </a:pPr>
            <a:endParaRPr lang="en-US" sz="200" b="1" dirty="0" smtClean="0">
              <a:solidFill>
                <a:schemeClr val="tx1"/>
              </a:solidFill>
              <a:latin typeface="Times New Roman" pitchFamily="18" charset="0"/>
              <a:cs typeface="Times New Roman" pitchFamily="18" charset="0"/>
            </a:endParaRPr>
          </a:p>
          <a:p>
            <a:pPr marL="457200" lvl="2" indent="-457200" algn="just">
              <a:spcBef>
                <a:spcPts val="0"/>
              </a:spcBef>
              <a:buFont typeface="Wingdings" panose="05000000000000000000" pitchFamily="2" charset="2"/>
              <a:buChar char="Ø"/>
              <a:defRPr/>
            </a:pPr>
            <a:endParaRPr lang="en-US" sz="200" b="1" dirty="0" smtClean="0">
              <a:solidFill>
                <a:schemeClr val="tx1"/>
              </a:solidFill>
              <a:latin typeface="Times New Roman" pitchFamily="18" charset="0"/>
              <a:cs typeface="Times New Roman" pitchFamily="18" charset="0"/>
            </a:endParaRPr>
          </a:p>
          <a:p>
            <a:pPr marL="457200" lvl="2" indent="-457200" algn="just">
              <a:spcBef>
                <a:spcPts val="0"/>
              </a:spcBef>
              <a:buFont typeface="Wingdings" pitchFamily="2" charset="2"/>
              <a:buChar char="§"/>
              <a:defRPr/>
            </a:pPr>
            <a:r>
              <a:rPr lang="en-US" sz="4400" dirty="0" smtClean="0">
                <a:solidFill>
                  <a:schemeClr val="tx1"/>
                </a:solidFill>
                <a:latin typeface="Times New Roman" pitchFamily="18" charset="0"/>
                <a:cs typeface="Times New Roman" pitchFamily="18" charset="0"/>
              </a:rPr>
              <a:t>Moisture Content test</a:t>
            </a:r>
            <a:endParaRPr lang="en-GB" altLang="en-US" sz="4400" dirty="0" smtClean="0">
              <a:solidFill>
                <a:schemeClr val="tx1"/>
              </a:solidFill>
              <a:latin typeface="Times New Roman" pitchFamily="18" charset="0"/>
              <a:cs typeface="Times New Roman" pitchFamily="18" charset="0"/>
            </a:endParaRPr>
          </a:p>
          <a:p>
            <a:pPr marL="342900" lvl="2" indent="-342900" algn="just">
              <a:defRPr/>
            </a:pPr>
            <a:endParaRPr lang="en-GB" altLang="en-US" sz="4400" dirty="0" smtClean="0">
              <a:solidFill>
                <a:schemeClr val="tx1"/>
              </a:solidFill>
              <a:latin typeface="Times New Roman" pitchFamily="18" charset="0"/>
              <a:cs typeface="Times New Roman" pitchFamily="18" charset="0"/>
            </a:endParaRPr>
          </a:p>
          <a:p>
            <a:pPr algn="just">
              <a:defRPr/>
            </a:pPr>
            <a:r>
              <a:rPr lang="en-US" sz="4400" dirty="0" smtClean="0">
                <a:solidFill>
                  <a:schemeClr val="tx1"/>
                </a:solidFill>
                <a:latin typeface="Times New Roman" pitchFamily="18" charset="0"/>
                <a:cs typeface="Times New Roman" pitchFamily="18" charset="0"/>
              </a:rPr>
              <a:t>MC% =  </a:t>
            </a:r>
            <a:r>
              <a:rPr lang="en-US" sz="4400" u="sng" dirty="0" smtClean="0">
                <a:solidFill>
                  <a:schemeClr val="tx1"/>
                </a:solidFill>
                <a:latin typeface="Times New Roman" pitchFamily="18" charset="0"/>
                <a:cs typeface="Times New Roman" pitchFamily="18" charset="0"/>
              </a:rPr>
              <a:t>Initial weight – Final weight  </a:t>
            </a:r>
            <a:r>
              <a:rPr lang="en-US" sz="4400" dirty="0" smtClean="0">
                <a:solidFill>
                  <a:schemeClr val="tx1"/>
                </a:solidFill>
                <a:latin typeface="Times New Roman" pitchFamily="18" charset="0"/>
                <a:cs typeface="Times New Roman" pitchFamily="18" charset="0"/>
              </a:rPr>
              <a:t>x 100</a:t>
            </a:r>
          </a:p>
          <a:p>
            <a:pPr algn="just">
              <a:defRPr/>
            </a:pPr>
            <a:r>
              <a:rPr lang="en-US" sz="4400" dirty="0" smtClean="0">
                <a:solidFill>
                  <a:schemeClr val="tx1"/>
                </a:solidFill>
                <a:latin typeface="Times New Roman" pitchFamily="18" charset="0"/>
                <a:cs typeface="Times New Roman" pitchFamily="18" charset="0"/>
              </a:rPr>
              <a:t>		           Initial weight</a:t>
            </a:r>
          </a:p>
          <a:p>
            <a:pPr algn="just">
              <a:buFont typeface="Wingdings" pitchFamily="2" charset="2"/>
              <a:buChar char="§"/>
            </a:pPr>
            <a:r>
              <a:rPr lang="en-US" sz="4400" dirty="0" smtClean="0">
                <a:solidFill>
                  <a:schemeClr val="tx1"/>
                </a:solidFill>
                <a:latin typeface="Times New Roman" pitchFamily="18" charset="0"/>
                <a:cs typeface="Times New Roman" pitchFamily="18" charset="0"/>
              </a:rPr>
              <a:t>Seed Drying</a:t>
            </a:r>
          </a:p>
          <a:p>
            <a:pPr algn="just">
              <a:buFont typeface="Wingdings" pitchFamily="2" charset="2"/>
              <a:buChar char="§"/>
            </a:pPr>
            <a:r>
              <a:rPr lang="en-US" altLang="en-US" sz="4400" dirty="0" smtClean="0">
                <a:solidFill>
                  <a:schemeClr val="tx1"/>
                </a:solidFill>
                <a:latin typeface="Times New Roman" pitchFamily="18" charset="0"/>
                <a:cs typeface="Times New Roman" pitchFamily="18" charset="0"/>
              </a:rPr>
              <a:t>Storage</a:t>
            </a:r>
          </a:p>
          <a:p>
            <a:pPr algn="just">
              <a:buFont typeface="Wingdings" pitchFamily="2" charset="2"/>
              <a:buChar char="§"/>
            </a:pPr>
            <a:r>
              <a:rPr lang="en-US" altLang="en-US" sz="4400" dirty="0" smtClean="0">
                <a:solidFill>
                  <a:schemeClr val="tx1"/>
                </a:solidFill>
                <a:latin typeface="Times New Roman" pitchFamily="18" charset="0"/>
                <a:cs typeface="Times New Roman" pitchFamily="18" charset="0"/>
              </a:rPr>
              <a:t> Viability test </a:t>
            </a:r>
            <a:r>
              <a:rPr lang="en-US" sz="4400" dirty="0" smtClean="0">
                <a:solidFill>
                  <a:schemeClr val="tx1"/>
                </a:solidFill>
                <a:latin typeface="Times New Roman" pitchFamily="18" charset="0"/>
                <a:cs typeface="Times New Roman" pitchFamily="18" charset="0"/>
              </a:rPr>
              <a:t>before storage and at 3 &amp; 6 months of seed storage</a:t>
            </a:r>
          </a:p>
          <a:p>
            <a:pPr algn="just">
              <a:buFont typeface="Wingdings" pitchFamily="2" charset="2"/>
              <a:buChar char="§"/>
            </a:pPr>
            <a:r>
              <a:rPr lang="en-GB" altLang="en-US" sz="4400" dirty="0" smtClean="0">
                <a:solidFill>
                  <a:schemeClr val="tx1"/>
                </a:solidFill>
                <a:latin typeface="Times New Roman" pitchFamily="18" charset="0"/>
                <a:cs typeface="Times New Roman" pitchFamily="18" charset="0"/>
              </a:rPr>
              <a:t>Germination counts was taken</a:t>
            </a:r>
          </a:p>
          <a:p>
            <a:pPr algn="just">
              <a:buFont typeface="Wingdings" pitchFamily="2" charset="2"/>
              <a:buChar char="§"/>
            </a:pPr>
            <a:r>
              <a:rPr lang="en-GB" altLang="en-US" sz="4400" dirty="0" smtClean="0">
                <a:solidFill>
                  <a:schemeClr val="tx1"/>
                </a:solidFill>
                <a:latin typeface="Times New Roman" pitchFamily="18" charset="0"/>
                <a:cs typeface="Times New Roman" pitchFamily="18" charset="0"/>
              </a:rPr>
              <a:t>The following were calculated</a:t>
            </a:r>
          </a:p>
          <a:p>
            <a:pPr algn="just"/>
            <a:endParaRPr lang="en-GB" altLang="en-US" sz="4400" dirty="0" smtClean="0">
              <a:solidFill>
                <a:schemeClr val="tx1"/>
              </a:solidFill>
              <a:latin typeface="Times New Roman" pitchFamily="18" charset="0"/>
              <a:cs typeface="Times New Roman" pitchFamily="18" charset="0"/>
            </a:endParaRPr>
          </a:p>
          <a:p>
            <a:pPr lvl="1" algn="just">
              <a:buFont typeface="Arial" pitchFamily="34" charset="0"/>
              <a:buChar char="•"/>
            </a:pPr>
            <a:r>
              <a:rPr lang="en-US" sz="4400" b="1" dirty="0" smtClean="0">
                <a:solidFill>
                  <a:schemeClr val="tx1"/>
                </a:solidFill>
                <a:latin typeface="Times New Roman" pitchFamily="18" charset="0"/>
                <a:ea typeface="Calibri" panose="020F0502020204030204" pitchFamily="34" charset="0"/>
                <a:cs typeface="Times New Roman" pitchFamily="18" charset="0"/>
              </a:rPr>
              <a:t>Germination percentage </a:t>
            </a:r>
            <a:r>
              <a:rPr lang="en-GB" altLang="en-US" sz="4400" b="1" dirty="0" smtClean="0">
                <a:solidFill>
                  <a:schemeClr val="tx1"/>
                </a:solidFill>
                <a:latin typeface="Times New Roman" pitchFamily="18" charset="0"/>
                <a:cs typeface="Times New Roman" pitchFamily="18" charset="0"/>
              </a:rPr>
              <a:t>(</a:t>
            </a:r>
            <a:r>
              <a:rPr lang="en-US" sz="4400" b="1" dirty="0" smtClean="0">
                <a:solidFill>
                  <a:schemeClr val="tx1"/>
                </a:solidFill>
                <a:latin typeface="Times New Roman" pitchFamily="18" charset="0"/>
                <a:ea typeface="Calibri" panose="020F0502020204030204" pitchFamily="34" charset="0"/>
                <a:cs typeface="Times New Roman" pitchFamily="18" charset="0"/>
              </a:rPr>
              <a:t>G%</a:t>
            </a:r>
            <a:r>
              <a:rPr lang="en-US" sz="4400" b="1" dirty="0" smtClean="0">
                <a:solidFill>
                  <a:schemeClr val="tx1"/>
                </a:solidFill>
                <a:latin typeface="Times New Roman" pitchFamily="18" charset="0"/>
                <a:cs typeface="Times New Roman" pitchFamily="18" charset="0"/>
              </a:rPr>
              <a:t>)</a:t>
            </a:r>
          </a:p>
          <a:p>
            <a:pPr lvl="1" algn="just"/>
            <a:endParaRPr lang="en-US" sz="4400" dirty="0" smtClean="0">
              <a:solidFill>
                <a:schemeClr val="tx1"/>
              </a:solidFill>
              <a:latin typeface="Times New Roman" pitchFamily="18" charset="0"/>
              <a:cs typeface="Times New Roman" pitchFamily="18" charset="0"/>
            </a:endParaRPr>
          </a:p>
          <a:p>
            <a:pPr algn="just">
              <a:spcBef>
                <a:spcPts val="0"/>
              </a:spcBef>
              <a:defRPr/>
            </a:pPr>
            <a:r>
              <a:rPr lang="en-US" sz="4400" dirty="0" smtClean="0">
                <a:solidFill>
                  <a:schemeClr val="tx1"/>
                </a:solidFill>
                <a:latin typeface="Times New Roman" pitchFamily="18" charset="0"/>
                <a:cs typeface="Times New Roman" pitchFamily="18" charset="0"/>
              </a:rPr>
              <a:t>G% </a:t>
            </a:r>
            <a:r>
              <a:rPr lang="en-US" sz="4400" dirty="0">
                <a:solidFill>
                  <a:schemeClr val="tx1"/>
                </a:solidFill>
                <a:latin typeface="Times New Roman" pitchFamily="18" charset="0"/>
                <a:cs typeface="Times New Roman" pitchFamily="18" charset="0"/>
              </a:rPr>
              <a:t>= </a:t>
            </a:r>
            <a:r>
              <a:rPr lang="en-GB" altLang="en-US" sz="4400" u="sng" dirty="0">
                <a:solidFill>
                  <a:schemeClr val="tx1"/>
                </a:solidFill>
                <a:latin typeface="Times New Roman" pitchFamily="18" charset="0"/>
                <a:cs typeface="Times New Roman" pitchFamily="18" charset="0"/>
              </a:rPr>
              <a:t>Total number of germinated seeds</a:t>
            </a:r>
            <a:r>
              <a:rPr lang="en-GB" altLang="en-US" sz="4400" dirty="0">
                <a:solidFill>
                  <a:schemeClr val="tx1"/>
                </a:solidFill>
                <a:latin typeface="Times New Roman" pitchFamily="18" charset="0"/>
                <a:cs typeface="Times New Roman" pitchFamily="18" charset="0"/>
              </a:rPr>
              <a:t> X100</a:t>
            </a:r>
          </a:p>
          <a:p>
            <a:pPr algn="just">
              <a:spcBef>
                <a:spcPts val="0"/>
              </a:spcBef>
              <a:defRPr/>
            </a:pPr>
            <a:r>
              <a:rPr lang="en-GB" sz="4400" dirty="0">
                <a:solidFill>
                  <a:schemeClr val="tx1"/>
                </a:solidFill>
                <a:latin typeface="Times New Roman" pitchFamily="18" charset="0"/>
                <a:cs typeface="Times New Roman" pitchFamily="18" charset="0"/>
              </a:rPr>
              <a:t>		     Number of seeds planted</a:t>
            </a:r>
          </a:p>
          <a:p>
            <a:pPr lvl="1" algn="just">
              <a:buFont typeface="Arial" pitchFamily="34" charset="0"/>
              <a:buChar char="•"/>
            </a:pPr>
            <a:endParaRPr lang="en-US" sz="4400" dirty="0" smtClean="0">
              <a:solidFill>
                <a:schemeClr val="tx1"/>
              </a:solidFill>
              <a:latin typeface="Times New Roman" pitchFamily="18" charset="0"/>
              <a:cs typeface="Times New Roman" pitchFamily="18" charset="0"/>
            </a:endParaRPr>
          </a:p>
          <a:p>
            <a:pPr algn="just"/>
            <a:endParaRPr lang="en-US" altLang="en-US" sz="3300"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dirty="0" smtClean="0">
              <a:solidFill>
                <a:schemeClr val="tx1"/>
              </a:solidFill>
              <a:latin typeface="Times New Roman" pitchFamily="18" charset="0"/>
              <a:cs typeface="Times New Roman" pitchFamily="18" charset="0"/>
            </a:endParaRPr>
          </a:p>
          <a:p>
            <a:pPr algn="just">
              <a:buFont typeface="Wingdings" pitchFamily="2" charset="2"/>
              <a:buChar char="§"/>
            </a:pPr>
            <a:endParaRPr lang="en-US" dirty="0" smtClean="0">
              <a:solidFill>
                <a:schemeClr val="tx1"/>
              </a:solidFill>
              <a:latin typeface="Times New Roman" pitchFamily="18" charset="0"/>
              <a:cs typeface="Times New Roman" pitchFamily="18" charset="0"/>
            </a:endParaRPr>
          </a:p>
          <a:p>
            <a:endParaRPr lang="en-US" dirty="0"/>
          </a:p>
        </p:txBody>
      </p:sp>
      <p:sp>
        <p:nvSpPr>
          <p:cNvPr id="2" name="Date Placeholder 1"/>
          <p:cNvSpPr>
            <a:spLocks noGrp="1"/>
          </p:cNvSpPr>
          <p:nvPr>
            <p:ph type="dt" sz="half" idx="10"/>
          </p:nvPr>
        </p:nvSpPr>
        <p:spPr/>
        <p:txBody>
          <a:bodyPr/>
          <a:lstStyle/>
          <a:p>
            <a:fld id="{3A5E9077-085B-44F5-85B6-124049E96911}" type="datetime1">
              <a:rPr lang="en-US" smtClean="0"/>
              <a:pPr/>
              <a:t>11-Jul-18</a:t>
            </a:fld>
            <a:endParaRPr lang="en-US"/>
          </a:p>
        </p:txBody>
      </p:sp>
      <p:sp>
        <p:nvSpPr>
          <p:cNvPr id="4" name="Slide Number Placeholder 3"/>
          <p:cNvSpPr>
            <a:spLocks noGrp="1"/>
          </p:cNvSpPr>
          <p:nvPr>
            <p:ph type="sldNum" sz="quarter" idx="12"/>
          </p:nvPr>
        </p:nvSpPr>
        <p:spPr/>
        <p:txBody>
          <a:bodyPr/>
          <a:lstStyle/>
          <a:p>
            <a:fld id="{37C033AB-C48E-462D-BDF1-964CB194D667}" type="slidenum">
              <a:rPr lang="en-US" smtClean="0"/>
              <a:pPr/>
              <a:t>8</a:t>
            </a:fld>
            <a:endParaRPr lang="en-US"/>
          </a:p>
        </p:txBody>
      </p:sp>
      <p:sp>
        <p:nvSpPr>
          <p:cNvPr id="5" name="Rounded Rectangle 4"/>
          <p:cNvSpPr/>
          <p:nvPr/>
        </p:nvSpPr>
        <p:spPr>
          <a:xfrm>
            <a:off x="7772400" y="6096000"/>
            <a:ext cx="533400" cy="381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fld id="{70F81A73-9492-43CF-AA5D-178D5A93C454}" type="slidenum">
              <a:rPr lang="en-US" sz="2000" b="1" smtClean="0">
                <a:latin typeface="Times New Roman" pitchFamily="18" charset="0"/>
                <a:cs typeface="Times New Roman" pitchFamily="18" charset="0"/>
              </a:rPr>
              <a:pPr algn="ctr"/>
              <a:t>8</a:t>
            </a:fld>
            <a:endParaRPr lang="en-US" sz="2000" b="1" dirty="0">
              <a:latin typeface="Times New Roman" pitchFamily="18" charset="0"/>
              <a:cs typeface="Times New Roman" pitchFamily="18" charset="0"/>
            </a:endParaRPr>
          </a:p>
        </p:txBody>
      </p:sp>
      <p:sp>
        <p:nvSpPr>
          <p:cNvPr id="7" name="Title 1"/>
          <p:cNvSpPr txBox="1">
            <a:spLocks/>
          </p:cNvSpPr>
          <p:nvPr/>
        </p:nvSpPr>
        <p:spPr>
          <a:xfrm>
            <a:off x="457200" y="0"/>
            <a:ext cx="8229600" cy="1143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dirty="0" smtClean="0">
                <a:latin typeface="Times New Roman" pitchFamily="18" charset="0"/>
                <a:cs typeface="Times New Roman" pitchFamily="18" charset="0"/>
              </a:rPr>
              <a:t>MATERIALS AND METHOD 2</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76200"/>
            <a:ext cx="7086600" cy="990600"/>
          </a:xfrm>
        </p:spPr>
        <p:txBody>
          <a:bodyPr>
            <a:normAutofit fontScale="90000"/>
          </a:bodyPr>
          <a:lstStyle/>
          <a:p>
            <a:r>
              <a:rPr lang="en-US" dirty="0">
                <a:latin typeface="Times New Roman" pitchFamily="18" charset="0"/>
                <a:cs typeface="Times New Roman" pitchFamily="18" charset="0"/>
              </a:rPr>
              <a:t>MATERIALS AND </a:t>
            </a:r>
            <a:r>
              <a:rPr lang="en-US" dirty="0" smtClean="0">
                <a:latin typeface="Times New Roman" pitchFamily="18" charset="0"/>
                <a:cs typeface="Times New Roman" pitchFamily="18" charset="0"/>
              </a:rPr>
              <a:t>METHOD 3</a:t>
            </a:r>
            <a:endParaRPr lang="en-US" dirty="0"/>
          </a:p>
        </p:txBody>
      </p:sp>
      <p:sp>
        <p:nvSpPr>
          <p:cNvPr id="3" name="Subtitle 2"/>
          <p:cNvSpPr>
            <a:spLocks noGrp="1"/>
          </p:cNvSpPr>
          <p:nvPr>
            <p:ph type="subTitle" idx="1"/>
          </p:nvPr>
        </p:nvSpPr>
        <p:spPr>
          <a:xfrm>
            <a:off x="457200" y="1066800"/>
            <a:ext cx="8229600" cy="5289550"/>
          </a:xfrm>
        </p:spPr>
        <p:txBody>
          <a:bodyPr>
            <a:normAutofit fontScale="70000" lnSpcReduction="20000"/>
          </a:bodyPr>
          <a:lstStyle/>
          <a:p>
            <a:pPr marL="457200" indent="-457200">
              <a:spcAft>
                <a:spcPts val="1000"/>
              </a:spcAft>
              <a:buFont typeface="Arial" panose="020B0604020202020204" pitchFamily="34" charset="0"/>
              <a:buChar char="•"/>
            </a:pPr>
            <a:r>
              <a:rPr lang="en-US" b="1" dirty="0">
                <a:solidFill>
                  <a:schemeClr val="tx1"/>
                </a:solidFill>
                <a:latin typeface="Times New Roman" pitchFamily="18" charset="0"/>
                <a:ea typeface="Calibri" panose="020F0502020204030204" pitchFamily="34" charset="0"/>
                <a:cs typeface="Times New Roman" pitchFamily="18" charset="0"/>
              </a:rPr>
              <a:t>Germination index </a:t>
            </a:r>
            <a:r>
              <a:rPr lang="en-GB" altLang="en-US" b="1" dirty="0">
                <a:solidFill>
                  <a:schemeClr val="tx1"/>
                </a:solidFill>
                <a:latin typeface="Times New Roman" pitchFamily="18" charset="0"/>
                <a:cs typeface="Times New Roman" pitchFamily="18" charset="0"/>
              </a:rPr>
              <a:t>(</a:t>
            </a:r>
            <a:r>
              <a:rPr lang="en-US" b="1" dirty="0">
                <a:solidFill>
                  <a:schemeClr val="tx1"/>
                </a:solidFill>
                <a:latin typeface="Times New Roman" pitchFamily="18" charset="0"/>
                <a:ea typeface="Calibri" panose="020F0502020204030204" pitchFamily="34" charset="0"/>
                <a:cs typeface="Times New Roman" pitchFamily="18" charset="0"/>
              </a:rPr>
              <a:t>GI)</a:t>
            </a:r>
            <a:endParaRPr lang="en-US" dirty="0">
              <a:solidFill>
                <a:schemeClr val="tx1"/>
              </a:solidFill>
              <a:latin typeface="Times New Roman" pitchFamily="18" charset="0"/>
              <a:ea typeface="Calibri" panose="020F0502020204030204" pitchFamily="34" charset="0"/>
              <a:cs typeface="Times New Roman" pitchFamily="18" charset="0"/>
            </a:endParaRPr>
          </a:p>
          <a:p>
            <a:pPr algn="just"/>
            <a:endParaRPr lang="en-US" dirty="0">
              <a:solidFill>
                <a:schemeClr val="tx1"/>
              </a:solidFill>
              <a:latin typeface="Times New Roman" pitchFamily="18" charset="0"/>
              <a:cs typeface="Times New Roman" pitchFamily="18" charset="0"/>
            </a:endParaRPr>
          </a:p>
          <a:p>
            <a:pPr algn="just"/>
            <a:r>
              <a:rPr lang="en-US" dirty="0">
                <a:solidFill>
                  <a:schemeClr val="tx1"/>
                </a:solidFill>
                <a:latin typeface="Times New Roman" pitchFamily="18" charset="0"/>
                <a:cs typeface="Times New Roman" pitchFamily="18" charset="0"/>
              </a:rPr>
              <a:t>GI =	</a:t>
            </a:r>
            <a:r>
              <a:rPr lang="en-US" u="sng" dirty="0">
                <a:solidFill>
                  <a:schemeClr val="tx1"/>
                </a:solidFill>
                <a:latin typeface="Times New Roman" pitchFamily="18" charset="0"/>
                <a:cs typeface="Times New Roman" pitchFamily="18" charset="0"/>
              </a:rPr>
              <a:t>	∑ (</a:t>
            </a:r>
            <a:r>
              <a:rPr lang="en-US" u="sng" dirty="0" err="1">
                <a:solidFill>
                  <a:schemeClr val="tx1"/>
                </a:solidFill>
                <a:latin typeface="Times New Roman" pitchFamily="18" charset="0"/>
                <a:cs typeface="Times New Roman" pitchFamily="18" charset="0"/>
              </a:rPr>
              <a:t>Nx</a:t>
            </a:r>
            <a:r>
              <a:rPr lang="en-US" u="sng" dirty="0">
                <a:solidFill>
                  <a:schemeClr val="tx1"/>
                </a:solidFill>
                <a:latin typeface="Times New Roman" pitchFamily="18" charset="0"/>
                <a:cs typeface="Times New Roman" pitchFamily="18" charset="0"/>
              </a:rPr>
              <a:t>) (DAP)		</a:t>
            </a:r>
            <a:endParaRPr lang="en-US" dirty="0">
              <a:solidFill>
                <a:schemeClr val="tx1"/>
              </a:solidFill>
              <a:latin typeface="Times New Roman" pitchFamily="18" charset="0"/>
              <a:cs typeface="Times New Roman" pitchFamily="18" charset="0"/>
            </a:endParaRPr>
          </a:p>
          <a:p>
            <a:pPr algn="just"/>
            <a:r>
              <a:rPr lang="en-US" dirty="0">
                <a:solidFill>
                  <a:schemeClr val="tx1"/>
                </a:solidFill>
                <a:latin typeface="Times New Roman" pitchFamily="18" charset="0"/>
                <a:cs typeface="Times New Roman" pitchFamily="18" charset="0"/>
              </a:rPr>
              <a:t>               Total No. of seedlings that emerged</a:t>
            </a:r>
          </a:p>
          <a:p>
            <a:pPr algn="just"/>
            <a:r>
              <a:rPr lang="en-US" dirty="0">
                <a:solidFill>
                  <a:schemeClr val="tx1"/>
                </a:solidFill>
                <a:latin typeface="Times New Roman" pitchFamily="18" charset="0"/>
                <a:cs typeface="Times New Roman" pitchFamily="18" charset="0"/>
              </a:rPr>
              <a:t> </a:t>
            </a:r>
          </a:p>
          <a:p>
            <a:pPr algn="just"/>
            <a:r>
              <a:rPr lang="en-US" dirty="0">
                <a:solidFill>
                  <a:schemeClr val="tx1"/>
                </a:solidFill>
                <a:latin typeface="Times New Roman" pitchFamily="18" charset="0"/>
                <a:cs typeface="Times New Roman" pitchFamily="18" charset="0"/>
              </a:rPr>
              <a:t>Where, </a:t>
            </a:r>
            <a:r>
              <a:rPr lang="en-US" dirty="0" err="1">
                <a:solidFill>
                  <a:schemeClr val="tx1"/>
                </a:solidFill>
                <a:latin typeface="Times New Roman" pitchFamily="18" charset="0"/>
                <a:cs typeface="Times New Roman" pitchFamily="18" charset="0"/>
              </a:rPr>
              <a:t>Nx</a:t>
            </a:r>
            <a:r>
              <a:rPr lang="en-US" dirty="0">
                <a:solidFill>
                  <a:schemeClr val="tx1"/>
                </a:solidFill>
                <a:latin typeface="Times New Roman" pitchFamily="18" charset="0"/>
                <a:cs typeface="Times New Roman" pitchFamily="18" charset="0"/>
              </a:rPr>
              <a:t> is the number of seedling(s) that emerge on day x after planting.</a:t>
            </a:r>
          </a:p>
          <a:p>
            <a:pPr algn="just"/>
            <a:r>
              <a:rPr lang="en-US" dirty="0">
                <a:solidFill>
                  <a:schemeClr val="tx1"/>
                </a:solidFill>
                <a:latin typeface="Times New Roman" pitchFamily="18" charset="0"/>
                <a:cs typeface="Times New Roman" pitchFamily="18" charset="0"/>
              </a:rPr>
              <a:t>DAP is day after planting.</a:t>
            </a:r>
          </a:p>
          <a:p>
            <a:pPr algn="just"/>
            <a:r>
              <a:rPr lang="en-US" dirty="0">
                <a:solidFill>
                  <a:schemeClr val="tx1"/>
                </a:solidFill>
                <a:latin typeface="Times New Roman" pitchFamily="18" charset="0"/>
                <a:cs typeface="Times New Roman" pitchFamily="18" charset="0"/>
              </a:rPr>
              <a:t> </a:t>
            </a:r>
          </a:p>
          <a:p>
            <a:pPr algn="just"/>
            <a:endParaRPr lang="en-US" dirty="0">
              <a:solidFill>
                <a:schemeClr val="tx1"/>
              </a:solidFill>
              <a:latin typeface="Times New Roman" pitchFamily="18" charset="0"/>
              <a:cs typeface="Times New Roman" pitchFamily="18" charset="0"/>
            </a:endParaRPr>
          </a:p>
          <a:p>
            <a:pPr marL="457200" indent="-457200" algn="just">
              <a:buFont typeface="Arial" panose="020B0604020202020204" pitchFamily="34" charset="0"/>
              <a:buChar char="•"/>
            </a:pPr>
            <a:r>
              <a:rPr lang="en-US" b="1" dirty="0">
                <a:solidFill>
                  <a:schemeClr val="tx1"/>
                </a:solidFill>
                <a:latin typeface="Times New Roman" pitchFamily="18" charset="0"/>
                <a:ea typeface="Calibri" panose="020F0502020204030204" pitchFamily="34" charset="0"/>
                <a:cs typeface="Times New Roman" pitchFamily="18" charset="0"/>
              </a:rPr>
              <a:t>	</a:t>
            </a:r>
            <a:r>
              <a:rPr lang="en-US" b="1" dirty="0" smtClean="0">
                <a:solidFill>
                  <a:schemeClr val="tx1"/>
                </a:solidFill>
                <a:latin typeface="Times New Roman" pitchFamily="18" charset="0"/>
                <a:ea typeface="Calibri" panose="020F0502020204030204" pitchFamily="34" charset="0"/>
                <a:cs typeface="Times New Roman" pitchFamily="18" charset="0"/>
              </a:rPr>
              <a:t>      Germination </a:t>
            </a:r>
            <a:r>
              <a:rPr lang="en-US" b="1" dirty="0">
                <a:solidFill>
                  <a:schemeClr val="tx1"/>
                </a:solidFill>
                <a:latin typeface="Times New Roman" pitchFamily="18" charset="0"/>
                <a:ea typeface="Calibri" panose="020F0502020204030204" pitchFamily="34" charset="0"/>
                <a:cs typeface="Times New Roman" pitchFamily="18" charset="0"/>
              </a:rPr>
              <a:t>rate index </a:t>
            </a:r>
            <a:r>
              <a:rPr lang="en-GB" altLang="en-US" b="1" dirty="0">
                <a:solidFill>
                  <a:schemeClr val="tx1"/>
                </a:solidFill>
                <a:latin typeface="Times New Roman" pitchFamily="18" charset="0"/>
                <a:cs typeface="Times New Roman" pitchFamily="18" charset="0"/>
              </a:rPr>
              <a:t>(</a:t>
            </a:r>
            <a:r>
              <a:rPr lang="en-US" b="1" dirty="0">
                <a:solidFill>
                  <a:schemeClr val="tx1"/>
                </a:solidFill>
                <a:latin typeface="Times New Roman" pitchFamily="18" charset="0"/>
                <a:ea typeface="Calibri" panose="020F0502020204030204" pitchFamily="34" charset="0"/>
                <a:cs typeface="Times New Roman" pitchFamily="18" charset="0"/>
              </a:rPr>
              <a:t>GRI)</a:t>
            </a:r>
            <a:endParaRPr lang="en-US" dirty="0">
              <a:solidFill>
                <a:schemeClr val="tx1"/>
              </a:solidFill>
              <a:latin typeface="Times New Roman" pitchFamily="18" charset="0"/>
              <a:cs typeface="Times New Roman" pitchFamily="18" charset="0"/>
            </a:endParaRPr>
          </a:p>
          <a:p>
            <a:pPr algn="just"/>
            <a:r>
              <a:rPr lang="en-US" dirty="0">
                <a:solidFill>
                  <a:schemeClr val="tx1"/>
                </a:solidFill>
                <a:latin typeface="Times New Roman" pitchFamily="18" charset="0"/>
                <a:cs typeface="Times New Roman" pitchFamily="18" charset="0"/>
              </a:rPr>
              <a:t>GRI =	</a:t>
            </a:r>
            <a:r>
              <a:rPr lang="en-US" u="sng" dirty="0">
                <a:solidFill>
                  <a:schemeClr val="tx1"/>
                </a:solidFill>
                <a:latin typeface="Times New Roman" pitchFamily="18" charset="0"/>
                <a:cs typeface="Times New Roman" pitchFamily="18" charset="0"/>
              </a:rPr>
              <a:t>	 Germination Index	</a:t>
            </a:r>
            <a:endParaRPr lang="en-US" dirty="0">
              <a:solidFill>
                <a:schemeClr val="tx1"/>
              </a:solidFill>
              <a:latin typeface="Times New Roman" pitchFamily="18" charset="0"/>
              <a:cs typeface="Times New Roman" pitchFamily="18" charset="0"/>
            </a:endParaRPr>
          </a:p>
          <a:p>
            <a:pPr algn="just"/>
            <a:r>
              <a:rPr lang="en-US" dirty="0">
                <a:solidFill>
                  <a:schemeClr val="tx1"/>
                </a:solidFill>
                <a:latin typeface="Times New Roman" pitchFamily="18" charset="0"/>
                <a:cs typeface="Times New Roman" pitchFamily="18" charset="0"/>
              </a:rPr>
              <a:t>                Germination percentage (0-1) scale</a:t>
            </a:r>
          </a:p>
          <a:p>
            <a:pPr algn="just"/>
            <a:r>
              <a:rPr lang="en-US" dirty="0">
                <a:solidFill>
                  <a:schemeClr val="tx1"/>
                </a:solidFill>
                <a:latin typeface="Times New Roman" pitchFamily="18" charset="0"/>
                <a:cs typeface="Times New Roman" pitchFamily="18" charset="0"/>
              </a:rPr>
              <a:t> </a:t>
            </a:r>
          </a:p>
          <a:p>
            <a:pPr algn="just"/>
            <a:r>
              <a:rPr lang="en-US" dirty="0">
                <a:solidFill>
                  <a:schemeClr val="tx1"/>
                </a:solidFill>
                <a:latin typeface="Times New Roman" pitchFamily="18" charset="0"/>
                <a:cs typeface="Times New Roman" pitchFamily="18" charset="0"/>
              </a:rPr>
              <a:t>                                                                        </a:t>
            </a:r>
            <a:r>
              <a:rPr lang="en-US" altLang="en-US" dirty="0">
                <a:solidFill>
                  <a:schemeClr val="tx1"/>
                </a:solidFill>
                <a:latin typeface="Times New Roman" pitchFamily="18" charset="0"/>
                <a:cs typeface="Times New Roman" pitchFamily="18" charset="0"/>
              </a:rPr>
              <a:t>(ISTA, 2007)</a:t>
            </a:r>
            <a:endParaRPr lang="en-US" dirty="0">
              <a:solidFill>
                <a:schemeClr val="tx1"/>
              </a:solidFill>
              <a:latin typeface="Times New Roman" pitchFamily="18" charset="0"/>
              <a:cs typeface="Times New Roman" pitchFamily="18" charset="0"/>
            </a:endParaRPr>
          </a:p>
        </p:txBody>
      </p:sp>
      <p:sp>
        <p:nvSpPr>
          <p:cNvPr id="4" name="Date Placeholder 3"/>
          <p:cNvSpPr>
            <a:spLocks noGrp="1"/>
          </p:cNvSpPr>
          <p:nvPr>
            <p:ph type="dt" sz="half" idx="10"/>
          </p:nvPr>
        </p:nvSpPr>
        <p:spPr/>
        <p:txBody>
          <a:bodyPr/>
          <a:lstStyle/>
          <a:p>
            <a:fld id="{C32A33BC-1D52-4248-AE79-C5B985BFB86A}" type="datetime1">
              <a:rPr lang="en-US" smtClean="0"/>
              <a:pPr/>
              <a:t>11-Jul-18</a:t>
            </a:fld>
            <a:endParaRPr lang="en-US"/>
          </a:p>
        </p:txBody>
      </p:sp>
      <p:sp>
        <p:nvSpPr>
          <p:cNvPr id="5" name="Slide Number Placeholder 4"/>
          <p:cNvSpPr>
            <a:spLocks noGrp="1"/>
          </p:cNvSpPr>
          <p:nvPr>
            <p:ph type="sldNum" sz="quarter" idx="12"/>
          </p:nvPr>
        </p:nvSpPr>
        <p:spPr/>
        <p:txBody>
          <a:bodyPr/>
          <a:lstStyle/>
          <a:p>
            <a:fld id="{37C033AB-C48E-462D-BDF1-964CB194D667}" type="slidenum">
              <a:rPr lang="en-US" smtClean="0"/>
              <a:pPr/>
              <a:t>9</a:t>
            </a:fld>
            <a:endParaRPr lang="en-US"/>
          </a:p>
        </p:txBody>
      </p:sp>
    </p:spTree>
    <p:extLst>
      <p:ext uri="{BB962C8B-B14F-4D97-AF65-F5344CB8AC3E}">
        <p14:creationId xmlns="" xmlns:p14="http://schemas.microsoft.com/office/powerpoint/2010/main" val="6533514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773</TotalTime>
  <Words>1018</Words>
  <Application>Microsoft Office PowerPoint</Application>
  <PresentationFormat>On-screen Show (4:3)</PresentationFormat>
  <Paragraphs>373</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      Storage Potential and Germination Characteristics of African Nightshade (Solanum scabrum Mill.) Seed  G.M. FASUSI1, S.A. AJAYI1, O.A OYATOMI2 and M.T. ABBERTON2  1Seed Science Laboratory, Department of Crop Production and Protection, Faculty of Agriculture, Obafemi Awolowo University, Ile-Ife, 220005, Nigeria  2 Genetic Resources Center, International Institute of Tropical Agriculture( IITA).  Headquaters and West Africa Hub. PMB 5320, Oyo Road, Ibadan 200001, Oyo State, Nigeria </vt:lpstr>
      <vt:lpstr>INTRODUCTION</vt:lpstr>
      <vt:lpstr>Slide 3</vt:lpstr>
      <vt:lpstr>ECONOMIC IMPORTANCE </vt:lpstr>
      <vt:lpstr>JUSTIFICATION</vt:lpstr>
      <vt:lpstr>OBJECTIVES</vt:lpstr>
      <vt:lpstr>MATERIALS AND METHOD1</vt:lpstr>
      <vt:lpstr>Slide 8</vt:lpstr>
      <vt:lpstr>MATERIALS AND METHOD 3</vt:lpstr>
      <vt:lpstr>Statistical Analysis </vt:lpstr>
      <vt:lpstr>Slide 11</vt:lpstr>
      <vt:lpstr>Slide 12</vt:lpstr>
      <vt:lpstr>Slide 13</vt:lpstr>
      <vt:lpstr>Slide 14</vt:lpstr>
      <vt:lpstr>Slide 15</vt:lpstr>
      <vt:lpstr>ACKNOWLEDGEMENT</vt:lpstr>
      <vt:lpstr>REFERENCES1</vt:lpstr>
      <vt:lpstr>REFERENCES 2</vt:lpstr>
      <vt:lpstr>REFERENCES 3</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Germination Characteristics and Storage Potential of African Nightshade (Solanum scabrum Mill.) Seed  G.M. FASUSI1, S.A. AJAYI1and O.A OYATOMI2</dc:title>
  <dc:creator>GRACE</dc:creator>
  <cp:lastModifiedBy>GRACE</cp:lastModifiedBy>
  <cp:revision>64</cp:revision>
  <dcterms:created xsi:type="dcterms:W3CDTF">2018-07-06T11:40:31Z</dcterms:created>
  <dcterms:modified xsi:type="dcterms:W3CDTF">2018-07-11T15:15:00Z</dcterms:modified>
</cp:coreProperties>
</file>