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8" r:id="rId10"/>
    <p:sldId id="266" r:id="rId11"/>
    <p:sldId id="270" r:id="rId12"/>
    <p:sldId id="267" r:id="rId13"/>
    <p:sldId id="269" r:id="rId14"/>
    <p:sldId id="272" r:id="rId15"/>
    <p:sldId id="27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Desktop\Manasik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Desktop\Manasik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Manasi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Sheet1!$D$102</c:f>
              <c:strCache>
                <c:ptCount val="1"/>
                <c:pt idx="0">
                  <c:v>No. of whitefly</c:v>
                </c:pt>
              </c:strCache>
            </c:strRef>
          </c:tx>
          <c:cat>
            <c:strRef>
              <c:f>Sheet1!$E$101:$H$101</c:f>
              <c:strCache>
                <c:ptCount val="4"/>
                <c:pt idx="0">
                  <c:v>Peto 86</c:v>
                </c:pt>
                <c:pt idx="1">
                  <c:v>Castle rock</c:v>
                </c:pt>
                <c:pt idx="2">
                  <c:v>Allah Kareem</c:v>
                </c:pt>
                <c:pt idx="3">
                  <c:v>Strain B</c:v>
                </c:pt>
              </c:strCache>
            </c:strRef>
          </c:cat>
          <c:val>
            <c:numRef>
              <c:f>Sheet1!$E$102:$H$102</c:f>
              <c:numCache>
                <c:formatCode>General</c:formatCode>
                <c:ptCount val="4"/>
                <c:pt idx="0">
                  <c:v>0.28000000000000008</c:v>
                </c:pt>
                <c:pt idx="1">
                  <c:v>0.18000000000000024</c:v>
                </c:pt>
                <c:pt idx="2">
                  <c:v>0.25</c:v>
                </c:pt>
                <c:pt idx="3">
                  <c:v>0.23</c:v>
                </c:pt>
              </c:numCache>
            </c:numRef>
          </c:val>
        </c:ser>
        <c:axId val="93927296"/>
        <c:axId val="128528384"/>
      </c:barChart>
      <c:catAx>
        <c:axId val="93927296"/>
        <c:scaling>
          <c:orientation val="minMax"/>
        </c:scaling>
        <c:axPos val="b"/>
        <c:majorTickMark val="none"/>
        <c:tickLblPos val="nextTo"/>
        <c:crossAx val="128528384"/>
        <c:crosses val="autoZero"/>
        <c:auto val="1"/>
        <c:lblAlgn val="ctr"/>
        <c:lblOffset val="100"/>
      </c:catAx>
      <c:valAx>
        <c:axId val="12852838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baseline="0"/>
                  <a:t>No. of whitefly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939272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Sheet1!$C$26</c:f>
              <c:strCache>
                <c:ptCount val="1"/>
                <c:pt idx="0">
                  <c:v>Number of whitefly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Sheet1!$D$25:$G$25</c:f>
              <c:strCache>
                <c:ptCount val="4"/>
                <c:pt idx="0">
                  <c:v>Peto 86</c:v>
                </c:pt>
                <c:pt idx="1">
                  <c:v>Castle rock</c:v>
                </c:pt>
                <c:pt idx="2">
                  <c:v>Allah Kareem</c:v>
                </c:pt>
                <c:pt idx="3">
                  <c:v>Strain B</c:v>
                </c:pt>
              </c:strCache>
            </c:strRef>
          </c:cat>
          <c:val>
            <c:numRef>
              <c:f>Sheet1!$D$26:$G$26</c:f>
              <c:numCache>
                <c:formatCode>General</c:formatCode>
                <c:ptCount val="4"/>
                <c:pt idx="0">
                  <c:v>0.71000000000000063</c:v>
                </c:pt>
                <c:pt idx="1">
                  <c:v>1.3900000000000001</c:v>
                </c:pt>
                <c:pt idx="2">
                  <c:v>1.3</c:v>
                </c:pt>
                <c:pt idx="3">
                  <c:v>0.30000000000000032</c:v>
                </c:pt>
              </c:numCache>
            </c:numRef>
          </c:val>
        </c:ser>
        <c:shape val="cylinder"/>
        <c:axId val="128543744"/>
        <c:axId val="128566016"/>
        <c:axId val="0"/>
      </c:bar3DChart>
      <c:catAx>
        <c:axId val="128543744"/>
        <c:scaling>
          <c:orientation val="minMax"/>
        </c:scaling>
        <c:axPos val="b"/>
        <c:majorTickMark val="none"/>
        <c:tickLblPos val="nextTo"/>
        <c:crossAx val="128566016"/>
        <c:crosses val="autoZero"/>
        <c:auto val="1"/>
        <c:lblAlgn val="ctr"/>
        <c:lblOffset val="100"/>
      </c:catAx>
      <c:valAx>
        <c:axId val="12856601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of whitefly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1285437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Sheet2!$B$2</c:f>
              <c:strCache>
                <c:ptCount val="1"/>
                <c:pt idx="0">
                  <c:v>Season 07/08</c:v>
                </c:pt>
              </c:strCache>
            </c:strRef>
          </c:tx>
          <c:cat>
            <c:strRef>
              <c:f>Sheet2!$C$1:$F$1</c:f>
              <c:strCache>
                <c:ptCount val="4"/>
                <c:pt idx="0">
                  <c:v>Peto 86</c:v>
                </c:pt>
                <c:pt idx="1">
                  <c:v>Castle rock</c:v>
                </c:pt>
                <c:pt idx="2">
                  <c:v>Allah Kareem</c:v>
                </c:pt>
                <c:pt idx="3">
                  <c:v>Strain B</c:v>
                </c:pt>
              </c:strCache>
            </c:strRef>
          </c:cat>
          <c:val>
            <c:numRef>
              <c:f>Sheet2!$C$2:$F$2</c:f>
              <c:numCache>
                <c:formatCode>General</c:formatCode>
                <c:ptCount val="4"/>
                <c:pt idx="0">
                  <c:v>0.28000000000000008</c:v>
                </c:pt>
                <c:pt idx="1">
                  <c:v>0.18000000000000024</c:v>
                </c:pt>
                <c:pt idx="2">
                  <c:v>0.25</c:v>
                </c:pt>
                <c:pt idx="3">
                  <c:v>0.23</c:v>
                </c:pt>
              </c:numCache>
            </c:numRef>
          </c:val>
        </c:ser>
        <c:ser>
          <c:idx val="1"/>
          <c:order val="1"/>
          <c:tx>
            <c:strRef>
              <c:f>Sheet2!$B$3</c:f>
              <c:strCache>
                <c:ptCount val="1"/>
                <c:pt idx="0">
                  <c:v>Season 08/09</c:v>
                </c:pt>
              </c:strCache>
            </c:strRef>
          </c:tx>
          <c:cat>
            <c:strRef>
              <c:f>Sheet2!$C$1:$F$1</c:f>
              <c:strCache>
                <c:ptCount val="4"/>
                <c:pt idx="0">
                  <c:v>Peto 86</c:v>
                </c:pt>
                <c:pt idx="1">
                  <c:v>Castle rock</c:v>
                </c:pt>
                <c:pt idx="2">
                  <c:v>Allah Kareem</c:v>
                </c:pt>
                <c:pt idx="3">
                  <c:v>Strain B</c:v>
                </c:pt>
              </c:strCache>
            </c:strRef>
          </c:cat>
          <c:val>
            <c:numRef>
              <c:f>Sheet2!$C$3:$F$3</c:f>
              <c:numCache>
                <c:formatCode>General</c:formatCode>
                <c:ptCount val="4"/>
                <c:pt idx="0">
                  <c:v>0.71000000000000063</c:v>
                </c:pt>
                <c:pt idx="1">
                  <c:v>1.3900000000000001</c:v>
                </c:pt>
                <c:pt idx="2">
                  <c:v>1.3</c:v>
                </c:pt>
                <c:pt idx="3">
                  <c:v>0.30000000000000032</c:v>
                </c:pt>
              </c:numCache>
            </c:numRef>
          </c:val>
        </c:ser>
        <c:marker val="1"/>
        <c:axId val="128491904"/>
        <c:axId val="128493440"/>
      </c:lineChart>
      <c:catAx>
        <c:axId val="128491904"/>
        <c:scaling>
          <c:orientation val="minMax"/>
        </c:scaling>
        <c:axPos val="b"/>
        <c:majorTickMark val="none"/>
        <c:tickLblPos val="nextTo"/>
        <c:crossAx val="128493440"/>
        <c:crosses val="autoZero"/>
        <c:auto val="1"/>
        <c:lblAlgn val="ctr"/>
        <c:lblOffset val="100"/>
      </c:catAx>
      <c:valAx>
        <c:axId val="128493440"/>
        <c:scaling>
          <c:orientation val="minMax"/>
        </c:scaling>
        <c:axPos val="l"/>
        <c:numFmt formatCode="General" sourceLinked="1"/>
        <c:majorTickMark val="none"/>
        <c:tickLblPos val="nextTo"/>
        <c:crossAx val="12849190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8521511669149474"/>
          <c:y val="4.444444444444446E-2"/>
          <c:w val="0.80577587429949671"/>
          <c:h val="0.83077777777777773"/>
        </c:manualLayout>
      </c:layout>
      <c:bar3DChart>
        <c:barDir val="col"/>
        <c:grouping val="stacked"/>
        <c:ser>
          <c:idx val="0"/>
          <c:order val="0"/>
          <c:tx>
            <c:strRef>
              <c:f>Sheet1!$E$8</c:f>
              <c:strCache>
                <c:ptCount val="1"/>
                <c:pt idx="0">
                  <c:v>No. of Insects</c:v>
                </c:pt>
              </c:strCache>
            </c:strRef>
          </c:tx>
          <c:cat>
            <c:strRef>
              <c:f>Sheet1!$D$9:$D$10</c:f>
              <c:strCache>
                <c:ptCount val="2"/>
                <c:pt idx="0">
                  <c:v>North</c:v>
                </c:pt>
                <c:pt idx="1">
                  <c:v>South</c:v>
                </c:pt>
              </c:strCache>
            </c:strRef>
          </c:cat>
          <c:val>
            <c:numRef>
              <c:f>Sheet1!$E$9:$E$10</c:f>
              <c:numCache>
                <c:formatCode>General</c:formatCode>
                <c:ptCount val="2"/>
                <c:pt idx="0">
                  <c:v>113</c:v>
                </c:pt>
                <c:pt idx="1">
                  <c:v>100</c:v>
                </c:pt>
              </c:numCache>
            </c:numRef>
          </c:val>
        </c:ser>
        <c:gapWidth val="95"/>
        <c:gapDepth val="95"/>
        <c:shape val="box"/>
        <c:axId val="128582400"/>
        <c:axId val="128583936"/>
        <c:axId val="0"/>
      </c:bar3DChart>
      <c:catAx>
        <c:axId val="128582400"/>
        <c:scaling>
          <c:orientation val="minMax"/>
        </c:scaling>
        <c:axPos val="b"/>
        <c:majorTickMark val="none"/>
        <c:tickLblPos val="nextTo"/>
        <c:crossAx val="128583936"/>
        <c:crosses val="autoZero"/>
        <c:auto val="1"/>
        <c:lblAlgn val="ctr"/>
        <c:lblOffset val="100"/>
      </c:catAx>
      <c:valAx>
        <c:axId val="12858393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/>
                  <a:t>No. of Insects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12858240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F4CA74-3D85-49C6-BBA4-22199090EF3C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B2FB9F-303C-49DA-A55C-7AD69802D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33400"/>
            <a:ext cx="8839200" cy="5943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Book Antiqua" pitchFamily="18" charset="0"/>
              </a:rPr>
              <a:t>Evaluation of Some Tomato Cultivars for infestation with whitefly, </a:t>
            </a:r>
            <a:r>
              <a:rPr lang="en-US" sz="2800" i="1" dirty="0" smtClean="0">
                <a:solidFill>
                  <a:schemeClr val="tx1"/>
                </a:solidFill>
                <a:latin typeface="Book Antiqua" pitchFamily="18" charset="0"/>
              </a:rPr>
              <a:t>Bemicia tabaci Genn. </a:t>
            </a:r>
            <a:r>
              <a:rPr lang="en-US" sz="2800" dirty="0" smtClean="0">
                <a:solidFill>
                  <a:schemeClr val="tx1"/>
                </a:solidFill>
                <a:latin typeface="Book Antiqua" pitchFamily="18" charset="0"/>
              </a:rPr>
              <a:t>( Homoptera, Aleyrodidae)</a:t>
            </a:r>
          </a:p>
          <a:p>
            <a:endParaRPr lang="en-US" sz="2800" dirty="0">
              <a:solidFill>
                <a:schemeClr val="tx1"/>
              </a:solidFill>
              <a:latin typeface="Book Antiqua" pitchFamily="18" charset="0"/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Book Antiqua" pitchFamily="18" charset="0"/>
              </a:rPr>
              <a:t>By</a:t>
            </a:r>
          </a:p>
          <a:p>
            <a:endParaRPr lang="en-US" sz="28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en-US" sz="2400" u="sng" dirty="0" smtClean="0">
                <a:solidFill>
                  <a:schemeClr val="tx1"/>
                </a:solidFill>
                <a:latin typeface="Book Antiqua" pitchFamily="18" charset="0"/>
              </a:rPr>
              <a:t>Manasic Mohamadain </a:t>
            </a:r>
            <a:r>
              <a:rPr lang="en-US" sz="2400" dirty="0" smtClean="0">
                <a:solidFill>
                  <a:schemeClr val="tx1"/>
                </a:solidFill>
                <a:latin typeface="Book Antiqua" pitchFamily="18" charset="0"/>
              </a:rPr>
              <a:t>,Abdalla M.abdalla and Sana K.Mukhtar</a:t>
            </a:r>
          </a:p>
          <a:p>
            <a:endParaRPr lang="en-US" sz="2800" dirty="0" smtClean="0">
              <a:solidFill>
                <a:schemeClr val="tx1"/>
              </a:solidFill>
              <a:latin typeface="Book Antiqua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Book Antiqua" pitchFamily="18" charset="0"/>
            </a:endParaRPr>
          </a:p>
          <a:p>
            <a:endParaRPr lang="en-US" sz="2800" i="1" dirty="0">
              <a:latin typeface="Book Antiqua" pitchFamily="18" charset="0"/>
            </a:endParaRPr>
          </a:p>
          <a:p>
            <a:pPr algn="ctr"/>
            <a:endParaRPr lang="en-US" sz="1600" i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ctr"/>
            <a:endParaRPr lang="en-US" sz="1600" i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ctr"/>
            <a:endParaRPr lang="en-US" sz="1600" i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ctr"/>
            <a:r>
              <a:rPr lang="en-US" sz="1600" i="1" dirty="0" smtClean="0">
                <a:solidFill>
                  <a:schemeClr val="tx1"/>
                </a:solidFill>
                <a:latin typeface="Book Antiqua" pitchFamily="18" charset="0"/>
              </a:rPr>
              <a:t>October 2009</a:t>
            </a:r>
            <a:endParaRPr lang="en-US" sz="1600" i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533400"/>
            <a:ext cx="158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Results cont..</a:t>
            </a:r>
            <a:endParaRPr lang="en-US" dirty="0"/>
          </a:p>
        </p:txBody>
      </p:sp>
      <p:pic>
        <p:nvPicPr>
          <p:cNvPr id="36865" name="Chart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219200"/>
            <a:ext cx="474186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8600" y="4419600"/>
            <a:ext cx="8915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 1:  Population of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Bemisia tabaci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(Homoptera, Aleyrodidae)  recorded in sticky trap from  different varieties of tomato plant season 07/2008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19812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105 ± 2.6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22098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104 ± 9.9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1600" y="990600"/>
            <a:ext cx="1143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113 ± 15.1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9800" y="22860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103 ± 9.3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752600" y="1676400"/>
          <a:ext cx="5638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533400"/>
            <a:ext cx="158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Results cont..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0" y="5738336"/>
            <a:ext cx="8915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 :  Population of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Bemisia tabaci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(Homoptera, Aleyrodidae)  recorded in sticky trap from  two directions North and South season 07/2008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1447800"/>
            <a:ext cx="3276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Mean ± SD =107 ± 9.2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685800"/>
            <a:ext cx="158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Results cont..</a:t>
            </a:r>
            <a:endParaRPr lang="en-US" dirty="0"/>
          </a:p>
        </p:txBody>
      </p:sp>
      <p:pic>
        <p:nvPicPr>
          <p:cNvPr id="9" name="Chart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676400"/>
            <a:ext cx="51054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57200" y="5257800"/>
            <a:ext cx="8534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 2 :  Population of whitefly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Bemisia tabaci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(Homoptera, Aleyrodidae)  recorded from sticky trap from  tomato plant  from 1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to 4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Week season 07/2008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29000" y="22098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ambria" pitchFamily="18" charset="0"/>
              </a:rPr>
              <a:t>103</a:t>
            </a:r>
            <a:r>
              <a:rPr lang="en-US" sz="1400" baseline="30000" dirty="0" smtClean="0">
                <a:solidFill>
                  <a:prstClr val="black"/>
                </a:solidFill>
                <a:latin typeface="Cambria" pitchFamily="18" charset="0"/>
              </a:rPr>
              <a:t>b</a:t>
            </a:r>
            <a:r>
              <a:rPr lang="en-US" sz="1400" dirty="0" smtClean="0">
                <a:solidFill>
                  <a:prstClr val="black"/>
                </a:solidFill>
              </a:rPr>
              <a:t>±</a:t>
            </a:r>
            <a:r>
              <a:rPr lang="en-US" sz="1400" dirty="0" smtClean="0">
                <a:solidFill>
                  <a:prstClr val="black"/>
                </a:solidFill>
                <a:latin typeface="Cambria" pitchFamily="18" charset="0"/>
              </a:rPr>
              <a:t>28.2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19600" y="22098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ambria" pitchFamily="18" charset="0"/>
              </a:rPr>
              <a:t>105</a:t>
            </a:r>
            <a:r>
              <a:rPr lang="en-US" sz="1400" baseline="30000" dirty="0" smtClean="0">
                <a:solidFill>
                  <a:prstClr val="black"/>
                </a:solidFill>
                <a:latin typeface="Cambria" pitchFamily="18" charset="0"/>
              </a:rPr>
              <a:t>b</a:t>
            </a:r>
            <a:r>
              <a:rPr lang="en-US" sz="1400" dirty="0" smtClean="0">
                <a:solidFill>
                  <a:prstClr val="black"/>
                </a:solidFill>
              </a:rPr>
              <a:t>±</a:t>
            </a:r>
            <a:r>
              <a:rPr lang="en-US" sz="1400" dirty="0" smtClean="0">
                <a:solidFill>
                  <a:prstClr val="black"/>
                </a:solidFill>
                <a:latin typeface="Cambria" pitchFamily="18" charset="0"/>
              </a:rPr>
              <a:t>24.6</a:t>
            </a:r>
            <a:endParaRPr lang="en-US" sz="1400" dirty="0" smtClean="0">
              <a:solidFill>
                <a:prstClr val="black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05400" y="1752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  <a:latin typeface="Cambria" pitchFamily="18" charset="0"/>
            </a:endParaRPr>
          </a:p>
          <a:p>
            <a:pPr lvl="0"/>
            <a:r>
              <a:rPr lang="en-US" sz="1400" dirty="0" smtClean="0">
                <a:solidFill>
                  <a:schemeClr val="tx1"/>
                </a:solidFill>
                <a:latin typeface="Cambria" pitchFamily="18" charset="0"/>
              </a:rPr>
              <a:t>141</a:t>
            </a:r>
            <a:r>
              <a:rPr lang="en-US" sz="1400" baseline="30000" dirty="0" smtClean="0">
                <a:solidFill>
                  <a:schemeClr val="tx1"/>
                </a:solidFill>
                <a:latin typeface="Cambria" pitchFamily="18" charset="0"/>
              </a:rPr>
              <a:t>a</a:t>
            </a:r>
            <a:r>
              <a:rPr lang="en-US" sz="1400" dirty="0" smtClean="0">
                <a:solidFill>
                  <a:schemeClr val="tx1"/>
                </a:solidFill>
              </a:rPr>
              <a:t>±</a:t>
            </a:r>
            <a:r>
              <a:rPr lang="en-US" sz="1400" dirty="0" smtClean="0">
                <a:solidFill>
                  <a:schemeClr val="tx1"/>
                </a:solidFill>
                <a:latin typeface="Cambria" pitchFamily="18" charset="0"/>
              </a:rPr>
              <a:t>45.5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72200" y="2133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ambria" pitchFamily="18" charset="0"/>
              </a:rPr>
              <a:t>106</a:t>
            </a:r>
            <a:r>
              <a:rPr lang="en-US" sz="1400" baseline="30000" dirty="0" smtClean="0">
                <a:solidFill>
                  <a:prstClr val="black"/>
                </a:solidFill>
                <a:latin typeface="Cambria" pitchFamily="18" charset="0"/>
              </a:rPr>
              <a:t>b</a:t>
            </a:r>
            <a:r>
              <a:rPr lang="en-US" sz="1400" dirty="0" smtClean="0">
                <a:solidFill>
                  <a:prstClr val="black"/>
                </a:solidFill>
              </a:rPr>
              <a:t>±</a:t>
            </a:r>
            <a:r>
              <a:rPr lang="en-US" sz="1400" dirty="0" smtClean="0">
                <a:solidFill>
                  <a:prstClr val="black"/>
                </a:solidFill>
                <a:latin typeface="Cambria" pitchFamily="18" charset="0"/>
              </a:rPr>
              <a:t>28.7</a:t>
            </a:r>
            <a:endParaRPr lang="en-US" sz="1400" dirty="0" smtClean="0">
              <a:solidFill>
                <a:prstClr val="black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533400"/>
            <a:ext cx="158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Results cont..</a:t>
            </a:r>
            <a:endParaRPr lang="en-US" dirty="0"/>
          </a:p>
        </p:txBody>
      </p:sp>
      <p:pic>
        <p:nvPicPr>
          <p:cNvPr id="33793" name="Chart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219200"/>
            <a:ext cx="4592638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914400" y="42788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Number of insect in different stages of tomato plant in season 07/08 &amp; 08/09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40664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685800"/>
            <a:ext cx="1431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Discussions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524000"/>
            <a:ext cx="740664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609600"/>
            <a:ext cx="216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990600" y="76200"/>
            <a:ext cx="8153400" cy="6553200"/>
            <a:chOff x="990600" y="0"/>
            <a:chExt cx="8153400" cy="6553200"/>
          </a:xfrm>
        </p:grpSpPr>
        <p:pic>
          <p:nvPicPr>
            <p:cNvPr id="1026" name="Picture 2" descr="E:\local\photos\100_018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90600" y="0"/>
              <a:ext cx="8153400" cy="5638800"/>
            </a:xfrm>
            <a:prstGeom prst="rect">
              <a:avLst/>
            </a:prstGeom>
            <a:noFill/>
          </p:spPr>
        </p:pic>
        <p:sp>
          <p:nvSpPr>
            <p:cNvPr id="5" name="Rounded Rectangle 4"/>
            <p:cNvSpPr/>
            <p:nvPr/>
          </p:nvSpPr>
          <p:spPr>
            <a:xfrm>
              <a:off x="990600" y="5638800"/>
              <a:ext cx="81534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Thank You  </a:t>
              </a:r>
              <a:r>
                <a:rPr lang="en-US" sz="2800" b="1" dirty="0" smtClean="0"/>
                <a:t>f</a:t>
              </a:r>
              <a:r>
                <a:rPr lang="en-US" sz="2800" b="1" dirty="0" smtClean="0"/>
                <a:t>or  Your Attention</a:t>
              </a:r>
              <a:endParaRPr lang="en-US" sz="28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305800" cy="5867400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Road map: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Introduction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Objectives </a:t>
            </a:r>
          </a:p>
          <a:p>
            <a:pPr algn="l"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Methodology</a:t>
            </a:r>
          </a:p>
          <a:p>
            <a:pPr algn="l"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Preliminary results</a:t>
            </a:r>
          </a:p>
          <a:p>
            <a:pPr algn="l"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 Discussion</a:t>
            </a:r>
          </a:p>
          <a:p>
            <a:pPr algn="l"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conclusion </a:t>
            </a:r>
          </a:p>
          <a:p>
            <a:pPr algn="l"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Recommendations</a:t>
            </a:r>
          </a:p>
          <a:p>
            <a:pPr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8153400" cy="58674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Introduction: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tx1"/>
                </a:solidFill>
                <a:latin typeface="Book Antiqua" pitchFamily="18" charset="0"/>
              </a:rPr>
              <a:t> Why Bara area?</a:t>
            </a:r>
          </a:p>
          <a:p>
            <a:pPr algn="l">
              <a:buFont typeface="Wingdings" pitchFamily="2" charset="2"/>
              <a:buChar char="v"/>
            </a:pP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v"/>
            </a:pPr>
            <a:endParaRPr lang="en-US" sz="20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tx1"/>
                </a:solidFill>
                <a:latin typeface="Book Antiqua" pitchFamily="18" charset="0"/>
              </a:rPr>
              <a:t> Why tomato?</a:t>
            </a:r>
          </a:p>
          <a:p>
            <a:pPr algn="l">
              <a:buFont typeface="Wingdings" pitchFamily="2" charset="2"/>
              <a:buChar char="v"/>
            </a:pP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v"/>
            </a:pP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sz="20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Book Antiqua" pitchFamily="18" charset="0"/>
              </a:rPr>
              <a:t>Why whitefly?</a:t>
            </a:r>
          </a:p>
          <a:p>
            <a:pPr algn="l">
              <a:buFont typeface="Wingdings" pitchFamily="2" charset="2"/>
              <a:buChar char="v"/>
            </a:pP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v"/>
            </a:pP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sz="20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Book Antiqua" pitchFamily="18" charset="0"/>
              </a:rPr>
              <a:t>Why ……?</a:t>
            </a:r>
          </a:p>
          <a:p>
            <a:pPr algn="l">
              <a:buFont typeface="Wingdings" pitchFamily="2" charset="2"/>
              <a:buChar char="v"/>
            </a:pP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Book Antiqua" pitchFamily="18" charset="0"/>
              </a:rPr>
              <a:t>    </a:t>
            </a:r>
            <a:endParaRPr lang="en-US" sz="20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09600"/>
            <a:ext cx="8458200" cy="5867400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Objectives: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This Study covers the following objectives:</a:t>
            </a:r>
          </a:p>
          <a:p>
            <a:pPr algn="l"/>
            <a:endParaRPr lang="en-US" sz="2000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tx1"/>
                </a:solidFill>
                <a:latin typeface="Book Antiqua" pitchFamily="18" charset="0"/>
              </a:rPr>
              <a:t>To assess the whitefly population 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8153400" cy="5943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Methodology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Study area: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To achieve the above mentioned objectives, four tomato cultivars were selected:</a:t>
            </a:r>
          </a:p>
          <a:p>
            <a:pPr algn="l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  Alla Kareem</a:t>
            </a:r>
          </a:p>
          <a:p>
            <a:pPr algn="l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Strain B</a:t>
            </a:r>
          </a:p>
          <a:p>
            <a:pPr algn="l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 Peto 86</a:t>
            </a:r>
          </a:p>
          <a:p>
            <a:pPr algn="l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 Castle Rock     </a:t>
            </a:r>
          </a:p>
          <a:p>
            <a:pPr algn="l"/>
            <a:endParaRPr lang="en-US" sz="2000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Development f seedlings in the nursery (GARC)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Transplanting of  seedlings in the field   ( Bara)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The  experiment depend on natural White fly infestation in </a:t>
            </a:r>
            <a:r>
              <a:rPr lang="en-US" sz="2000" dirty="0">
                <a:solidFill>
                  <a:schemeClr val="tx1"/>
                </a:solidFill>
                <a:latin typeface="Book Antiqua" pitchFamily="18" charset="0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ara after transplanting process take place 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endParaRPr lang="en-US" sz="2000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Book Antiqua" pitchFamily="18" charset="0"/>
              </a:rPr>
              <a:t>       </a:t>
            </a:r>
            <a:endParaRPr lang="en-US" sz="2400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6705600" y="1447800"/>
            <a:ext cx="1828800" cy="4114800"/>
            <a:chOff x="6705600" y="1447800"/>
            <a:chExt cx="1828800" cy="4114800"/>
          </a:xfrm>
        </p:grpSpPr>
        <p:grpSp>
          <p:nvGrpSpPr>
            <p:cNvPr id="62" name="Group 61"/>
            <p:cNvGrpSpPr/>
            <p:nvPr/>
          </p:nvGrpSpPr>
          <p:grpSpPr>
            <a:xfrm>
              <a:off x="6705600" y="1447800"/>
              <a:ext cx="1828800" cy="4114800"/>
              <a:chOff x="6705600" y="1447800"/>
              <a:chExt cx="1828800" cy="4114800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6705600" y="1981200"/>
                <a:ext cx="1828800" cy="3581400"/>
                <a:chOff x="914400" y="1676400"/>
                <a:chExt cx="914400" cy="3581400"/>
              </a:xfrm>
              <a:solidFill>
                <a:schemeClr val="accent3">
                  <a:lumMod val="40000"/>
                  <a:lumOff val="60000"/>
                </a:schemeClr>
              </a:solidFill>
            </p:grpSpPr>
            <p:sp>
              <p:nvSpPr>
                <p:cNvPr id="29" name="Rounded Rectangle 28"/>
                <p:cNvSpPr/>
                <p:nvPr/>
              </p:nvSpPr>
              <p:spPr>
                <a:xfrm>
                  <a:off x="914400" y="1676400"/>
                  <a:ext cx="914400" cy="3581400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914400" y="25146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914400" y="34290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914400" y="42672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TextBox 36"/>
              <p:cNvSpPr txBox="1"/>
              <p:nvPr/>
            </p:nvSpPr>
            <p:spPr>
              <a:xfrm>
                <a:off x="7435269" y="1447800"/>
                <a:ext cx="4133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IV</a:t>
                </a:r>
                <a:endParaRPr lang="en-US" b="1" dirty="0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7036260" y="4800600"/>
              <a:ext cx="867545" cy="36933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strain B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809710" y="2221468"/>
              <a:ext cx="1213409" cy="3693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Alla kaream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8000" y="3124200"/>
              <a:ext cx="1544141" cy="36933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 Castle rock 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086600" y="3886200"/>
              <a:ext cx="922432" cy="36933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Peto 86 </a:t>
              </a:r>
              <a:endParaRPr lang="en-US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724400" y="1371600"/>
            <a:ext cx="1828800" cy="4114800"/>
            <a:chOff x="4572000" y="1371600"/>
            <a:chExt cx="1828800" cy="4114800"/>
          </a:xfrm>
        </p:grpSpPr>
        <p:grpSp>
          <p:nvGrpSpPr>
            <p:cNvPr id="61" name="Group 60"/>
            <p:cNvGrpSpPr/>
            <p:nvPr/>
          </p:nvGrpSpPr>
          <p:grpSpPr>
            <a:xfrm>
              <a:off x="4572000" y="1371600"/>
              <a:ext cx="1828800" cy="4114800"/>
              <a:chOff x="4648200" y="1371600"/>
              <a:chExt cx="1828800" cy="4114800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4648200" y="1905000"/>
                <a:ext cx="1828800" cy="3581400"/>
                <a:chOff x="914400" y="1676400"/>
                <a:chExt cx="914400" cy="3581400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24" name="Rounded Rectangle 23"/>
                <p:cNvSpPr/>
                <p:nvPr/>
              </p:nvSpPr>
              <p:spPr>
                <a:xfrm>
                  <a:off x="914400" y="1676400"/>
                  <a:ext cx="914400" cy="3581400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914400" y="25146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914400" y="34290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914400" y="42672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TextBox 35"/>
              <p:cNvSpPr txBox="1"/>
              <p:nvPr/>
            </p:nvSpPr>
            <p:spPr>
              <a:xfrm>
                <a:off x="5225469" y="1371600"/>
                <a:ext cx="5657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III</a:t>
                </a:r>
                <a:endParaRPr lang="en-US" b="1" dirty="0"/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4921576" y="3048000"/>
              <a:ext cx="867545" cy="36933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strain B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828510" y="3810000"/>
              <a:ext cx="1213409" cy="3693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Alla kaream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800600" y="4800600"/>
              <a:ext cx="1180901" cy="3693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Castle rock 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876800" y="2133600"/>
              <a:ext cx="922432" cy="36933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Peto 86 </a:t>
              </a:r>
              <a:endParaRPr lang="en-US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819400" y="1295400"/>
            <a:ext cx="1676400" cy="4114800"/>
            <a:chOff x="2819400" y="1295400"/>
            <a:chExt cx="1676400" cy="4114800"/>
          </a:xfrm>
        </p:grpSpPr>
        <p:grpSp>
          <p:nvGrpSpPr>
            <p:cNvPr id="60" name="Group 59"/>
            <p:cNvGrpSpPr/>
            <p:nvPr/>
          </p:nvGrpSpPr>
          <p:grpSpPr>
            <a:xfrm>
              <a:off x="2819400" y="1295400"/>
              <a:ext cx="1676400" cy="4114800"/>
              <a:chOff x="2819400" y="1295400"/>
              <a:chExt cx="1676400" cy="4114800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2819400" y="1828800"/>
                <a:ext cx="1676400" cy="3581400"/>
                <a:chOff x="914400" y="1676400"/>
                <a:chExt cx="914400" cy="3581400"/>
              </a:xfrm>
              <a:solidFill>
                <a:schemeClr val="tx2">
                  <a:lumMod val="20000"/>
                  <a:lumOff val="80000"/>
                </a:schemeClr>
              </a:solidFill>
            </p:grpSpPr>
            <p:sp>
              <p:nvSpPr>
                <p:cNvPr id="19" name="Rounded Rectangle 18"/>
                <p:cNvSpPr/>
                <p:nvPr/>
              </p:nvSpPr>
              <p:spPr>
                <a:xfrm>
                  <a:off x="914400" y="1676400"/>
                  <a:ext cx="914400" cy="3581400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914400" y="25146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914400" y="34290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914400" y="4267200"/>
                  <a:ext cx="914400" cy="1588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TextBox 34"/>
              <p:cNvSpPr txBox="1"/>
              <p:nvPr/>
            </p:nvSpPr>
            <p:spPr>
              <a:xfrm>
                <a:off x="3396669" y="1295400"/>
                <a:ext cx="4133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II</a:t>
                </a:r>
                <a:endParaRPr lang="en-US" b="1" dirty="0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2971800" y="3810000"/>
              <a:ext cx="1219200" cy="36933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 strain B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923510" y="4724400"/>
              <a:ext cx="1213409" cy="3693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Alla kaream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875459" y="2057400"/>
              <a:ext cx="1232197" cy="3693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Castle rock 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031028" y="2895600"/>
              <a:ext cx="1236172" cy="36933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 Peto 86 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914400" y="1295400"/>
            <a:ext cx="1676400" cy="4191000"/>
            <a:chOff x="914400" y="1295400"/>
            <a:chExt cx="1676400" cy="4191000"/>
          </a:xfrm>
        </p:grpSpPr>
        <p:grpSp>
          <p:nvGrpSpPr>
            <p:cNvPr id="63" name="Group 62"/>
            <p:cNvGrpSpPr/>
            <p:nvPr/>
          </p:nvGrpSpPr>
          <p:grpSpPr>
            <a:xfrm>
              <a:off x="914400" y="1295400"/>
              <a:ext cx="1676400" cy="4191000"/>
              <a:chOff x="914400" y="1295400"/>
              <a:chExt cx="1676400" cy="4191000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914400" y="1295400"/>
                <a:ext cx="1676400" cy="4191000"/>
                <a:chOff x="914400" y="1295400"/>
                <a:chExt cx="1676400" cy="4191000"/>
              </a:xfrm>
            </p:grpSpPr>
            <p:grpSp>
              <p:nvGrpSpPr>
                <p:cNvPr id="17" name="Group 16"/>
                <p:cNvGrpSpPr/>
                <p:nvPr/>
              </p:nvGrpSpPr>
              <p:grpSpPr>
                <a:xfrm>
                  <a:off x="914400" y="1752600"/>
                  <a:ext cx="1676400" cy="3733800"/>
                  <a:chOff x="914400" y="1749490"/>
                  <a:chExt cx="914400" cy="3581400"/>
                </a:xfrm>
                <a:solidFill>
                  <a:schemeClr val="bg1"/>
                </a:solidFill>
              </p:grpSpPr>
              <p:sp>
                <p:nvSpPr>
                  <p:cNvPr id="6" name="Rounded Rectangle 5"/>
                  <p:cNvSpPr/>
                  <p:nvPr/>
                </p:nvSpPr>
                <p:spPr>
                  <a:xfrm>
                    <a:off x="914400" y="1749490"/>
                    <a:ext cx="914400" cy="3581400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cxnSp>
                <p:nvCxnSpPr>
                  <p:cNvPr id="9" name="Straight Connector 8"/>
                  <p:cNvCxnSpPr/>
                  <p:nvPr/>
                </p:nvCxnSpPr>
                <p:spPr>
                  <a:xfrm>
                    <a:off x="914400" y="2514600"/>
                    <a:ext cx="914400" cy="1588"/>
                  </a:xfrm>
                  <a:prstGeom prst="line">
                    <a:avLst/>
                  </a:prstGeom>
                  <a:grpFill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/>
                  <p:cNvCxnSpPr/>
                  <p:nvPr/>
                </p:nvCxnSpPr>
                <p:spPr>
                  <a:xfrm>
                    <a:off x="914400" y="3429000"/>
                    <a:ext cx="914400" cy="1588"/>
                  </a:xfrm>
                  <a:prstGeom prst="line">
                    <a:avLst/>
                  </a:prstGeom>
                  <a:grpFill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3"/>
                  <p:cNvCxnSpPr/>
                  <p:nvPr/>
                </p:nvCxnSpPr>
                <p:spPr>
                  <a:xfrm>
                    <a:off x="914400" y="4267200"/>
                    <a:ext cx="914400" cy="1588"/>
                  </a:xfrm>
                  <a:prstGeom prst="line">
                    <a:avLst/>
                  </a:prstGeom>
                  <a:grpFill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4" name="TextBox 33"/>
                <p:cNvSpPr txBox="1"/>
                <p:nvPr/>
              </p:nvSpPr>
              <p:spPr>
                <a:xfrm>
                  <a:off x="1600200" y="1295400"/>
                  <a:ext cx="26093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I</a:t>
                  </a:r>
                  <a:endParaRPr lang="en-US" b="1" dirty="0"/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1143000" y="1981200"/>
                <a:ext cx="1219200" cy="369332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strain </a:t>
                </a:r>
                <a:r>
                  <a:rPr lang="en-US" b="1" dirty="0" smtClean="0"/>
                  <a:t>B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990600" y="2895600"/>
              <a:ext cx="1213409" cy="3693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Alla kaream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90600" y="3733800"/>
              <a:ext cx="1232197" cy="3693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Castle rock 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143000" y="4648200"/>
              <a:ext cx="922432" cy="36933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 Peto 86 </a:t>
              </a:r>
              <a:endParaRPr lang="en-US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762000" y="990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Experimental Layout 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33400" y="457200"/>
            <a:ext cx="2409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Book Antiqua" pitchFamily="18" charset="0"/>
              </a:rPr>
              <a:t>Methodology 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905000" y="762000"/>
          <a:ext cx="525780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2819400"/>
            <a:ext cx="8610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 1 :  Population of whitefly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Bemisia tabaci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(Homoptera, Aleyrodidae)  in the varieties of tomato plant season 07/2008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676400" y="3200400"/>
          <a:ext cx="55626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6019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 2:  Population of whitefly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Bemisia tabaci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(Homoptera, Aleyrodidae)  in the varieties of tomato plant season 08/2009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62400" y="9144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0.18 </a:t>
            </a:r>
            <a:r>
              <a:rPr lang="en-US" sz="1400" dirty="0" smtClean="0">
                <a:solidFill>
                  <a:schemeClr val="tx1"/>
                </a:solidFill>
              </a:rPr>
              <a:t>± </a:t>
            </a:r>
            <a:r>
              <a:rPr lang="en-US" sz="1400" dirty="0" smtClean="0">
                <a:solidFill>
                  <a:schemeClr val="tx1"/>
                </a:solidFill>
              </a:rPr>
              <a:t>5.4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229600" cy="381000"/>
          </a:xfrm>
        </p:spPr>
        <p:txBody>
          <a:bodyPr>
            <a:normAutofit fontScale="90000"/>
          </a:bodyPr>
          <a:lstStyle/>
          <a:p>
            <a:pPr algn="l"/>
            <a:r>
              <a:rPr sz="2800" b="1" smtClean="0">
                <a:solidFill>
                  <a:schemeClr val="tx1"/>
                </a:solidFill>
                <a:latin typeface="Cambria" pitchFamily="18" charset="0"/>
              </a:rPr>
              <a:t>Results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71800" y="4572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0.28 </a:t>
            </a:r>
            <a:r>
              <a:rPr lang="en-US" sz="1400" dirty="0" smtClean="0">
                <a:solidFill>
                  <a:schemeClr val="tx1"/>
                </a:solidFill>
              </a:rPr>
              <a:t>± </a:t>
            </a:r>
            <a:r>
              <a:rPr lang="en-US" sz="1400" dirty="0" smtClean="0">
                <a:solidFill>
                  <a:schemeClr val="tx1"/>
                </a:solidFill>
              </a:rPr>
              <a:t>5.4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41910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0.3 </a:t>
            </a:r>
            <a:r>
              <a:rPr lang="en-US" sz="1600" dirty="0" smtClean="0">
                <a:solidFill>
                  <a:schemeClr val="tx1"/>
                </a:solidFill>
              </a:rPr>
              <a:t>± </a:t>
            </a:r>
            <a:r>
              <a:rPr lang="en-US" sz="1600" dirty="0" smtClean="0">
                <a:solidFill>
                  <a:schemeClr val="tx1"/>
                </a:solidFill>
              </a:rPr>
              <a:t>0.2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9200" y="6096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0.25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± </a:t>
            </a:r>
            <a:r>
              <a:rPr lang="en-US" sz="1400" dirty="0" smtClean="0">
                <a:solidFill>
                  <a:schemeClr val="tx1"/>
                </a:solidFill>
              </a:rPr>
              <a:t>5.4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81600" y="30480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1.3 ±0.2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4800" y="30480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1.39 </a:t>
            </a:r>
            <a:r>
              <a:rPr lang="en-US" sz="1400" dirty="0" smtClean="0">
                <a:solidFill>
                  <a:schemeClr val="tx1"/>
                </a:solidFill>
              </a:rPr>
              <a:t>± </a:t>
            </a:r>
            <a:r>
              <a:rPr lang="en-US" sz="1400" dirty="0" smtClean="0">
                <a:solidFill>
                  <a:schemeClr val="tx1"/>
                </a:solidFill>
              </a:rPr>
              <a:t>0.2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76600" y="38100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0.71 ± 0.2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72200" y="6096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0.23 ± </a:t>
            </a:r>
            <a:r>
              <a:rPr lang="en-US" sz="1400" dirty="0" smtClean="0">
                <a:solidFill>
                  <a:schemeClr val="tx1"/>
                </a:solidFill>
              </a:rPr>
              <a:t>5.4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025" grpId="0"/>
      <p:bldGraphic spid="7" grpId="0">
        <p:bldAsOne/>
      </p:bldGraphic>
      <p:bldP spid="102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7753" y="152400"/>
            <a:ext cx="158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Results cont..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2133600" y="1219200"/>
          <a:ext cx="5410200" cy="3126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4267200"/>
            <a:ext cx="876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Fig 3: Population of Whitefly from different variety of Tomato plant Season (07/08 and08\09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533400"/>
            <a:ext cx="158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" pitchFamily="18" charset="0"/>
              </a:rPr>
              <a:t>Results cont..</a:t>
            </a:r>
            <a:endParaRPr lang="en-US" dirty="0"/>
          </a:p>
        </p:txBody>
      </p:sp>
      <p:pic>
        <p:nvPicPr>
          <p:cNvPr id="34819" name="Chart 2"/>
          <p:cNvPicPr>
            <a:picLocks noChangeArrowheads="1"/>
          </p:cNvPicPr>
          <p:nvPr/>
        </p:nvPicPr>
        <p:blipFill>
          <a:blip r:embed="rId2"/>
          <a:srcRect b="-60"/>
          <a:stretch>
            <a:fillRect/>
          </a:stretch>
        </p:blipFill>
        <p:spPr bwMode="auto">
          <a:xfrm>
            <a:off x="1828800" y="1219200"/>
            <a:ext cx="6248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09600" y="46482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Number of whitefly in the different parts of tomato plant season 07/08 &amp; 08/09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38400" y="9906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1.43 </a:t>
            </a:r>
            <a:r>
              <a:rPr lang="en-US" sz="1600" dirty="0" smtClean="0">
                <a:solidFill>
                  <a:schemeClr val="tx1"/>
                </a:solidFill>
              </a:rPr>
              <a:t>±0.2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14800" y="16764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0.99 </a:t>
            </a:r>
            <a:r>
              <a:rPr lang="en-US" sz="1600" dirty="0" smtClean="0">
                <a:solidFill>
                  <a:schemeClr val="tx1"/>
                </a:solidFill>
              </a:rPr>
              <a:t>±0.2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2600" y="2133600"/>
            <a:ext cx="990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0.73 </a:t>
            </a:r>
            <a:r>
              <a:rPr lang="en-US" sz="1600" dirty="0" smtClean="0">
                <a:solidFill>
                  <a:schemeClr val="tx1"/>
                </a:solidFill>
              </a:rPr>
              <a:t>±02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3124200"/>
            <a:ext cx="1295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0.21 ± 0.01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86200" y="3048000"/>
            <a:ext cx="1143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0.23 ± 0.01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14600" y="3048000"/>
            <a:ext cx="1066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0.23 ± </a:t>
            </a:r>
            <a:r>
              <a:rPr lang="en-US" sz="1400" dirty="0" smtClean="0">
                <a:solidFill>
                  <a:schemeClr val="tx1"/>
                </a:solidFill>
              </a:rPr>
              <a:t>0.01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624</TotalTime>
  <Words>466</Words>
  <Application>Microsoft Office PowerPoint</Application>
  <PresentationFormat>On-screen Show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Slide 1</vt:lpstr>
      <vt:lpstr>Slide 2</vt:lpstr>
      <vt:lpstr>Slide 3</vt:lpstr>
      <vt:lpstr>Slide 4</vt:lpstr>
      <vt:lpstr>Slide 5</vt:lpstr>
      <vt:lpstr>Slide 6</vt:lpstr>
      <vt:lpstr>Results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http://sharingcentre.info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Activated User</dc:creator>
  <cp:lastModifiedBy>Activated User</cp:lastModifiedBy>
  <cp:revision>62</cp:revision>
  <dcterms:created xsi:type="dcterms:W3CDTF">2009-10-14T05:14:01Z</dcterms:created>
  <dcterms:modified xsi:type="dcterms:W3CDTF">2009-10-20T13:39:36Z</dcterms:modified>
</cp:coreProperties>
</file>