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7" r:id="rId4"/>
    <p:sldId id="259" r:id="rId5"/>
    <p:sldId id="260" r:id="rId6"/>
    <p:sldId id="261" r:id="rId7"/>
    <p:sldId id="269" r:id="rId8"/>
    <p:sldId id="270" r:id="rId9"/>
    <p:sldId id="273" r:id="rId10"/>
    <p:sldId id="265" r:id="rId11"/>
    <p:sldId id="266" r:id="rId12"/>
    <p:sldId id="267" r:id="rId13"/>
    <p:sldId id="272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94" autoAdjust="0"/>
    <p:restoredTop sz="94662" autoAdjust="0"/>
  </p:normalViewPr>
  <p:slideViewPr>
    <p:cSldViewPr>
      <p:cViewPr varScale="1">
        <p:scale>
          <a:sx n="64" d="100"/>
          <a:sy n="64" d="100"/>
        </p:scale>
        <p:origin x="1476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7F328-4B61-4C70-8444-ADE2E48CA6D3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37652-2F11-48D0-BEEF-D031F6A0E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74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59248-1B6F-4C7B-AD77-056A7A5C42D3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411B9-428D-4D4C-A0D5-BFA8E9926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45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411B9-428D-4D4C-A0D5-BFA8E9926F0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Sample A= 100%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Acha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flour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Sample B= 90%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Acha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flour + 5% African yam bean flour + 5%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Tigernut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flour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Sample C= 80%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Acha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flour + 10% African yam bean flour + 10%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Tigernut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flour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Sample D= 70%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Acha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flour + 15% African yam bean flour + 15%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Tigernut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flour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Sample E= 60%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Acha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flour + 20% African yam bean flour + 20%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Tigernut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flour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411B9-428D-4D4C-A0D5-BFA8E9926F0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23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Table 1: Proximate Composition of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Acha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African Yam Beans and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Tigernut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Flour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Means with the same superscript within the same column are not significantly different (p&gt;0.05)	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411B9-428D-4D4C-A0D5-BFA8E9926F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94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Table 2: Vitamin and Mineral Composition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African Yam Beans and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Tigernut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Flour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Means with the same superscript within the same column are not significantly different (p&gt;0.05)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411B9-428D-4D4C-A0D5-BFA8E9926F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36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Table</a:t>
            </a:r>
            <a:r>
              <a:rPr lang="en-US" sz="1800" b="1" baseline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3: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Anti-nutrient Composition of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Acha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African Yam Beans and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Tigernut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Flour</a:t>
            </a:r>
            <a:endParaRPr lang="en-US" dirty="0"/>
          </a:p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Means with the same superscript within the same column are not significantly different (p&gt;0.05)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411B9-428D-4D4C-A0D5-BFA8E9926F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87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Table</a:t>
            </a:r>
            <a:r>
              <a:rPr lang="en-US" sz="1800" b="1" baseline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4: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Sensory evaluation of Breakfast Food made from various blends of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Acha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Africa Yam beans and Tiger Nut.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Means with the same superscript within the same column are not significantly different (p&gt;0.05)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411B9-428D-4D4C-A0D5-BFA8E9926F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68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6DAF-D145-4BC4-8CCC-AE9900BEC633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4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6B4A-D02E-44B5-B864-849009C64736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3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168E0-5393-4363-823A-4DF95AE15DAF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9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38DA0-28C7-4B8C-8284-7E5E401EFA24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01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28C9-F221-489C-B5E6-E76323EB3722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93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D732-633D-46B5-93D0-7A7760227006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01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46512-DCFB-469B-A112-90831735DCBC}" type="datetime1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175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20A66-325C-46ED-AE9D-714A3BA26164}" type="datetime1">
              <a:rPr lang="en-US" smtClean="0"/>
              <a:t>9/16/2022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59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4E0FA-1534-4602-89B6-78D89E4AA0D9}" type="datetime1">
              <a:rPr lang="en-US" smtClean="0"/>
              <a:t>9/16/2022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060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64D1-29D7-4DBE-BAE7-347944B08F0E}" type="datetime1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375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83E9-CEC8-430C-AFAA-CA85E263BBF1}" type="datetime1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5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CC6B7-5B88-4FAA-A667-D1BCB19E5095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895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 descr="ABEOKUTA 202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3DA2-EC11-4C3E-906E-CE0FCD62FBDD}" type="datetime1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B3B7BBC-C598-B716-C751-D30888F714AA}"/>
              </a:ext>
            </a:extLst>
          </p:cNvPr>
          <p:cNvGrpSpPr/>
          <p:nvPr userDrawn="1"/>
        </p:nvGrpSpPr>
        <p:grpSpPr>
          <a:xfrm>
            <a:off x="2573778" y="1337787"/>
            <a:ext cx="3420380" cy="2763746"/>
            <a:chOff x="3113838" y="2184051"/>
            <a:chExt cx="3456384" cy="3158114"/>
          </a:xfrm>
          <a:effectLst>
            <a:reflection blurRad="6350" stA="50000" endA="300" endPos="55500" dist="101600" dir="5400000" sy="-100000" algn="bl" rotWithShape="0"/>
          </a:effectLst>
        </p:grpSpPr>
        <p:pic>
          <p:nvPicPr>
            <p:cNvPr id="15" name="image2.jpeg" descr="ABEOKUTA 2022">
              <a:extLst>
                <a:ext uri="{FF2B5EF4-FFF2-40B4-BE49-F238E27FC236}">
                  <a16:creationId xmlns:a16="http://schemas.microsoft.com/office/drawing/2014/main" id="{1B0B80F6-30C2-D95D-C2AC-CDB45B61E646}"/>
                </a:ext>
              </a:extLst>
            </p:cNvPr>
            <p:cNvPicPr/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20000"/>
                      </a14:imgEffect>
                    </a14:imgLayer>
                  </a14:imgProps>
                </a:ext>
              </a:extLst>
            </a:blip>
            <a:srcRect l="3470" t="8972" r="81910" b="48929"/>
            <a:stretch/>
          </p:blipFill>
          <p:spPr bwMode="auto">
            <a:xfrm>
              <a:off x="3334635" y="2184051"/>
              <a:ext cx="3204356" cy="2701888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77FDE34-0CEE-57AD-B5EB-010C9DE4C501}"/>
                </a:ext>
              </a:extLst>
            </p:cNvPr>
            <p:cNvSpPr txBox="1"/>
            <p:nvPr/>
          </p:nvSpPr>
          <p:spPr>
            <a:xfrm>
              <a:off x="3113838" y="4673947"/>
              <a:ext cx="3456384" cy="668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Forte" panose="03060902040502070203" pitchFamily="66" charset="0"/>
                </a:rPr>
                <a:t>ABEOKUTA 2022</a:t>
              </a:r>
              <a:endParaRPr lang="x-none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Forte" panose="0306090204050207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16251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0A2A-5319-4A98-8BCF-7A2CC9BCDAF6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236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95008-F686-48B5-88C4-43BD2DE11C5E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7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B71B-BC75-4A5F-8C2B-2ED82A27DE77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1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FB89-2308-4BBD-88D0-FDC76A7521FF}" type="datetime1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12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5344-B58E-4B1C-BB6F-D181294CA7B9}" type="datetime1">
              <a:rPr lang="en-US" smtClean="0"/>
              <a:t>9/16/2022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01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5459-141D-45B9-A84B-A9E86464E602}" type="datetime1">
              <a:rPr lang="en-US" smtClean="0"/>
              <a:t>9/16/2022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0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161C6-ED30-4D9B-ABE1-61E5F4419DFE}" type="datetime1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0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63C-8AE4-45F7-BFDA-9DA82E653870}" type="datetime1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4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3A44-6AE7-44A7-95A0-479EF0AF83DE}" type="datetime1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FDA8619-B60A-09ED-5873-FF1CAE78EC4E}"/>
              </a:ext>
            </a:extLst>
          </p:cNvPr>
          <p:cNvGrpSpPr/>
          <p:nvPr userDrawn="1"/>
        </p:nvGrpSpPr>
        <p:grpSpPr>
          <a:xfrm>
            <a:off x="2573778" y="1337787"/>
            <a:ext cx="3420380" cy="2763746"/>
            <a:chOff x="3113838" y="2184051"/>
            <a:chExt cx="3456384" cy="3158114"/>
          </a:xfrm>
          <a:effectLst>
            <a:reflection blurRad="6350" stA="50000" endA="300" endPos="55500" dist="101600" dir="5400000" sy="-100000" algn="bl" rotWithShape="0"/>
          </a:effectLst>
        </p:grpSpPr>
        <p:pic>
          <p:nvPicPr>
            <p:cNvPr id="9" name="image2.jpeg" descr="ABEOKUTA 2022">
              <a:extLst>
                <a:ext uri="{FF2B5EF4-FFF2-40B4-BE49-F238E27FC236}">
                  <a16:creationId xmlns:a16="http://schemas.microsoft.com/office/drawing/2014/main" id="{52D3135C-6397-CAB0-B7D1-F1DCFA345EBF}"/>
                </a:ext>
              </a:extLst>
            </p:cNvPr>
            <p:cNvPicPr/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20000"/>
                      </a14:imgEffect>
                    </a14:imgLayer>
                  </a14:imgProps>
                </a:ext>
              </a:extLst>
            </a:blip>
            <a:srcRect l="3470" t="8972" r="81910" b="48929"/>
            <a:stretch/>
          </p:blipFill>
          <p:spPr bwMode="auto">
            <a:xfrm>
              <a:off x="3334635" y="2184051"/>
              <a:ext cx="3204356" cy="2701888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5A962C-4B3D-3615-DCD4-B499998CBA9E}"/>
                </a:ext>
              </a:extLst>
            </p:cNvPr>
            <p:cNvSpPr txBox="1"/>
            <p:nvPr/>
          </p:nvSpPr>
          <p:spPr>
            <a:xfrm>
              <a:off x="3113838" y="4673947"/>
              <a:ext cx="3456384" cy="668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Forte" panose="03060902040502070203" pitchFamily="66" charset="0"/>
                </a:rPr>
                <a:t>ABEOKUTA 2022</a:t>
              </a:r>
              <a:endParaRPr lang="x-none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Forte" panose="0306090204050207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345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EBF82-158A-4D22-972F-F179ABD275D6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31B58-CDF6-4AB7-A4BC-60E1BE26FD9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image2.jpeg"/>
          <p:cNvPicPr/>
          <p:nvPr userDrawn="1"/>
        </p:nvPicPr>
        <p:blipFill rotWithShape="1">
          <a:blip r:embed="rId13" cstate="print"/>
          <a:srcRect l="3470" t="8972" r="81910" b="48929"/>
          <a:stretch/>
        </p:blipFill>
        <p:spPr bwMode="auto">
          <a:xfrm>
            <a:off x="7895656" y="31982"/>
            <a:ext cx="1248344" cy="110910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0" y="120160"/>
            <a:ext cx="7936998" cy="1020928"/>
            <a:chOff x="1054055" y="330106"/>
            <a:chExt cx="7642390" cy="1037616"/>
          </a:xfrm>
        </p:grpSpPr>
        <p:pic>
          <p:nvPicPr>
            <p:cNvPr id="7" name="image2.jpeg"/>
            <p:cNvPicPr/>
            <p:nvPr userDrawn="1"/>
          </p:nvPicPr>
          <p:blipFill rotWithShape="1">
            <a:blip r:embed="rId14" cstate="print"/>
            <a:srcRect b="89303"/>
            <a:stretch/>
          </p:blipFill>
          <p:spPr bwMode="auto">
            <a:xfrm rot="154967">
              <a:off x="1054055" y="330106"/>
              <a:ext cx="7642390" cy="868473"/>
            </a:xfrm>
            <a:prstGeom prst="wave">
              <a:avLst>
                <a:gd name="adj1" fmla="val 20000"/>
                <a:gd name="adj2" fmla="val -593"/>
              </a:avLst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" name="Text Box 3"/>
            <p:cNvSpPr txBox="1"/>
            <p:nvPr userDrawn="1"/>
          </p:nvSpPr>
          <p:spPr>
            <a:xfrm rot="347397">
              <a:off x="1254790" y="728459"/>
              <a:ext cx="5688632" cy="63926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1" vert="horz" wrap="square" lIns="91440" tIns="45720" rIns="91440" bIns="45720" numCol="1" spcCol="0" rtlCol="0" fromWordArt="0" anchor="t" anchorCtr="0" forceAA="0" compatLnSpc="1">
              <a:prstTxWarp prst="textArchUp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GB" sz="1800" b="1" dirty="0">
                  <a:solidFill>
                    <a:srgbClr val="008000"/>
                  </a:solidFill>
                  <a:effectLst/>
                  <a:latin typeface="Calibri"/>
                  <a:ea typeface="Calibri"/>
                  <a:cs typeface="Times New Roman"/>
                </a:rPr>
                <a:t>Nutrition Society of Nigeria Conference – Abeokuta 2022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pic>
        <p:nvPicPr>
          <p:cNvPr id="11" name="image2.jpeg"/>
          <p:cNvPicPr/>
          <p:nvPr userDrawn="1"/>
        </p:nvPicPr>
        <p:blipFill rotWithShape="1">
          <a:blip r:embed="rId14" cstate="print"/>
          <a:srcRect b="89303"/>
          <a:stretch/>
        </p:blipFill>
        <p:spPr bwMode="auto">
          <a:xfrm flipH="1">
            <a:off x="0" y="6090726"/>
            <a:ext cx="9144000" cy="722650"/>
          </a:xfrm>
          <a:prstGeom prst="wave">
            <a:avLst>
              <a:gd name="adj1" fmla="val 20000"/>
              <a:gd name="adj2" fmla="val -1191"/>
            </a:avLst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Text Box 3"/>
          <p:cNvSpPr txBox="1"/>
          <p:nvPr userDrawn="1"/>
        </p:nvSpPr>
        <p:spPr>
          <a:xfrm>
            <a:off x="5181047" y="6452050"/>
            <a:ext cx="3124569" cy="108655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1" vert="horz" wrap="square" lIns="91440" tIns="45720" rIns="91440" bIns="45720" numCol="1" spcCol="0" rtlCol="0" fromWordArt="0" anchor="t" anchorCtr="0" forceAA="0" compatLnSpc="1">
            <a:prstTxWarp prst="textArchUp">
              <a:avLst>
                <a:gd name="adj" fmla="val 10824009"/>
              </a:avLst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1800" b="1" dirty="0">
                <a:solidFill>
                  <a:srgbClr val="008000"/>
                </a:solidFill>
                <a:effectLst/>
                <a:latin typeface="Calibri"/>
                <a:ea typeface="Calibri"/>
                <a:cs typeface="Times New Roman"/>
              </a:rPr>
              <a:t>NSN Conference – Abeokuta 2022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6655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DB37E-A9E5-492A-AFBE-338C24BD2BA9}" type="datetime1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27781-C9FF-4F00-9982-CB0061F0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7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30FDF995-CA2C-A004-7E04-B56B9B1EB30E}"/>
              </a:ext>
            </a:extLst>
          </p:cNvPr>
          <p:cNvGrpSpPr/>
          <p:nvPr/>
        </p:nvGrpSpPr>
        <p:grpSpPr>
          <a:xfrm>
            <a:off x="2573778" y="1268760"/>
            <a:ext cx="3420380" cy="2763746"/>
            <a:chOff x="3113838" y="2184051"/>
            <a:chExt cx="3456384" cy="3158114"/>
          </a:xfrm>
          <a:effectLst>
            <a:reflection blurRad="6350" stA="50000" endA="300" endPos="55500" dist="101600" dir="5400000" sy="-100000" algn="bl" rotWithShape="0"/>
          </a:effectLst>
        </p:grpSpPr>
        <p:pic>
          <p:nvPicPr>
            <p:cNvPr id="16" name="image2.jpeg" descr="ABEOKUTA 2022">
              <a:extLst>
                <a:ext uri="{FF2B5EF4-FFF2-40B4-BE49-F238E27FC236}">
                  <a16:creationId xmlns:a16="http://schemas.microsoft.com/office/drawing/2014/main" id="{AA5F445A-D542-187D-D6C9-05972F623553}"/>
                </a:ext>
              </a:extLst>
            </p:cNvPr>
            <p:cNvPicPr/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20000"/>
                      </a14:imgEffect>
                    </a14:imgLayer>
                  </a14:imgProps>
                </a:ext>
              </a:extLst>
            </a:blip>
            <a:srcRect l="3470" t="8972" r="81910" b="48929"/>
            <a:stretch/>
          </p:blipFill>
          <p:spPr bwMode="auto">
            <a:xfrm>
              <a:off x="3334635" y="2184051"/>
              <a:ext cx="3204356" cy="2701888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53DBD66-D0C9-3000-D0F9-BECF14F101C0}"/>
                </a:ext>
              </a:extLst>
            </p:cNvPr>
            <p:cNvSpPr txBox="1"/>
            <p:nvPr/>
          </p:nvSpPr>
          <p:spPr>
            <a:xfrm>
              <a:off x="3113838" y="4673947"/>
              <a:ext cx="3456384" cy="668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Forte" panose="03060902040502070203" pitchFamily="66" charset="0"/>
                </a:rPr>
                <a:t>ABEOKUTA 2022</a:t>
              </a:r>
              <a:endParaRPr lang="x-none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Forte" panose="03060902040502070203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792" y="2060848"/>
            <a:ext cx="7772400" cy="131762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effectLst/>
                <a:latin typeface="+mj-lt"/>
                <a:ea typeface="Times New Roman" panose="02020603050405020304" pitchFamily="18" charset="0"/>
              </a:rPr>
              <a:t>DEVELOPMENT OF NUTRIENT-DENSE BREAKFAST FOOD FROM BLENDS OF ACHA, AFRICAN YAM BEAN AND TIGERNUT</a:t>
            </a:r>
            <a:endParaRPr lang="en-US" sz="1800" b="1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612" y="3861048"/>
            <a:ext cx="6840760" cy="86409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18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Alabi O.D., Adeyemo G.A., </a:t>
            </a:r>
            <a:r>
              <a:rPr lang="en-US" sz="18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Olawuyi</a:t>
            </a:r>
            <a:r>
              <a:rPr lang="en-US" sz="18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Y.O., </a:t>
            </a:r>
            <a:r>
              <a:rPr lang="en-US" sz="18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Quadri</a:t>
            </a:r>
            <a:r>
              <a:rPr lang="en-US" sz="18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J.A., Ogunleye E.A., </a:t>
            </a:r>
            <a:r>
              <a:rPr lang="en-US" sz="18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Bolarinwa</a:t>
            </a:r>
            <a:r>
              <a:rPr lang="en-US" sz="18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I.F., </a:t>
            </a:r>
            <a:r>
              <a:rPr lang="en-US" sz="18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Babarinde</a:t>
            </a:r>
            <a:r>
              <a:rPr lang="en-US" sz="18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G.O., Akinwande B.A. </a:t>
            </a:r>
            <a:endParaRPr lang="en-US" sz="18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79512" y="1196752"/>
            <a:ext cx="8208912" cy="5760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Bridging the Malnutrition Gap: Nurturing Multisectoral Commitments for sustainable Nutrition in Nigeria.</a:t>
            </a:r>
            <a:endParaRPr lang="en-US" sz="1800" b="1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95536" y="5301208"/>
            <a:ext cx="7704856" cy="7200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Department of Nutrition and Dietetics, Ladoke Akintola University of Technology,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Ogbomoso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. Oyo State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47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006" y="908720"/>
            <a:ext cx="8229600" cy="576064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RECOMMENDATION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824535"/>
          </a:xfrm>
        </p:spPr>
        <p:txBody>
          <a:bodyPr>
            <a:normAutofit/>
          </a:bodyPr>
          <a:lstStyle/>
          <a:p>
            <a:r>
              <a:rPr lang="en-US" sz="2800" dirty="0"/>
              <a:t>The production and consumption of breakfast made  from </a:t>
            </a:r>
            <a:r>
              <a:rPr lang="en-US" sz="2800" dirty="0" err="1"/>
              <a:t>acha</a:t>
            </a:r>
            <a:r>
              <a:rPr lang="en-US" sz="2800" dirty="0"/>
              <a:t>, Africa yam bean and </a:t>
            </a:r>
            <a:r>
              <a:rPr lang="en-US" sz="2800" dirty="0" err="1"/>
              <a:t>tigernut</a:t>
            </a:r>
            <a:r>
              <a:rPr lang="en-US" sz="2800" dirty="0"/>
              <a:t> flour blend should be encouraged across all ages to increase usage of these crops. Thus, it will increase local farmers' income and reduce or eliminate the problem of protein-energy malnutrition and micronutrient deficiency.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37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7309320" cy="576064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C00000"/>
                </a:solidFill>
              </a:rPr>
              <a:t>CONTRIBUTION TO KNOWLEDGE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1"/>
            <a:ext cx="8229600" cy="3816423"/>
          </a:xfrm>
        </p:spPr>
        <p:txBody>
          <a:bodyPr/>
          <a:lstStyle/>
          <a:p>
            <a:r>
              <a:rPr lang="en-US" dirty="0"/>
              <a:t>This study suggested that acceptable and good quality breakfast could be made from the flour blend of </a:t>
            </a:r>
            <a:r>
              <a:rPr lang="en-US" dirty="0" err="1"/>
              <a:t>acha</a:t>
            </a:r>
            <a:r>
              <a:rPr lang="en-US" dirty="0"/>
              <a:t> flour(90%), Africa Yam bean flour (5%) and tiger nut  flour (5%).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65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229600" cy="864096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SELECTED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7"/>
            <a:ext cx="8229600" cy="4248472"/>
          </a:xfrm>
        </p:spPr>
        <p:txBody>
          <a:bodyPr/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Sasson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A., (2012); Food security for Africa: an urgent global challenge. </a:t>
            </a:r>
            <a:r>
              <a:rPr lang="en-US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Agriculture &amp; Food Security.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Vol 1 (2) https://doi.org/10.1186/2048-7010-1-2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George T. T., </a:t>
            </a: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Obilana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A. O., </a:t>
            </a: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Oyeyinka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S.A., (2020); The Prospect of African Yam Bean: Past and Future Importance. </a:t>
            </a:r>
            <a:r>
              <a:rPr lang="en-US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ScienceDirect journals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Heliyon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Vol. 6, e05458.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Siqun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J. </a:t>
            </a: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Weigi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O. </a:t>
            </a: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Zhiyan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R. </a:t>
            </a: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Hengxu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X. </a:t>
            </a: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Zexin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M. (2013); The invitro and </a:t>
            </a: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invivo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antioxidant properties of Cyperus esculentus oil from Xinjiang, China. </a:t>
            </a:r>
            <a:r>
              <a:rPr lang="en-US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Journals of the science of food and agriculture.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Vol 93(6) 1505- 1509.</a:t>
            </a:r>
          </a:p>
          <a:p>
            <a:pPr marL="0" indent="0">
              <a:buNone/>
            </a:pPr>
            <a:endParaRPr lang="en-US" sz="1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77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8A643E7-7C9A-5444-18E0-8531AA0C260D}"/>
              </a:ext>
            </a:extLst>
          </p:cNvPr>
          <p:cNvGrpSpPr/>
          <p:nvPr/>
        </p:nvGrpSpPr>
        <p:grpSpPr>
          <a:xfrm>
            <a:off x="2861810" y="1412776"/>
            <a:ext cx="3420380" cy="2763746"/>
            <a:chOff x="3113838" y="2184051"/>
            <a:chExt cx="3456384" cy="3158114"/>
          </a:xfrm>
          <a:effectLst>
            <a:reflection blurRad="6350" stA="50000" endA="300" endPos="55500" dist="101600" dir="5400000" sy="-100000" algn="bl" rotWithShape="0"/>
          </a:effectLst>
        </p:grpSpPr>
        <p:pic>
          <p:nvPicPr>
            <p:cNvPr id="10" name="image2.jpeg" descr="ABEOKUTA 2022">
              <a:extLst>
                <a:ext uri="{FF2B5EF4-FFF2-40B4-BE49-F238E27FC236}">
                  <a16:creationId xmlns:a16="http://schemas.microsoft.com/office/drawing/2014/main" id="{7AC22932-3D7B-55B9-542C-EB6F7A05B6DA}"/>
                </a:ext>
              </a:extLst>
            </p:cNvPr>
            <p:cNvPicPr/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20000"/>
                      </a14:imgEffect>
                    </a14:imgLayer>
                  </a14:imgProps>
                </a:ext>
              </a:extLst>
            </a:blip>
            <a:srcRect l="3470" t="8972" r="81910" b="48929"/>
            <a:stretch/>
          </p:blipFill>
          <p:spPr bwMode="auto">
            <a:xfrm>
              <a:off x="3334635" y="2184051"/>
              <a:ext cx="3204356" cy="2701888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94244CC-AAAF-20D4-1971-EB1F5B400400}"/>
                </a:ext>
              </a:extLst>
            </p:cNvPr>
            <p:cNvSpPr txBox="1"/>
            <p:nvPr/>
          </p:nvSpPr>
          <p:spPr>
            <a:xfrm>
              <a:off x="3113838" y="4673947"/>
              <a:ext cx="3456384" cy="668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Forte" panose="03060902040502070203" pitchFamily="66" charset="0"/>
                </a:rPr>
                <a:t>ABEOKUTA 2022</a:t>
              </a:r>
              <a:endParaRPr lang="x-none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Forte" panose="03060902040502070203" pitchFamily="66" charset="0"/>
              </a:endParaRPr>
            </a:p>
          </p:txBody>
        </p:sp>
      </p:grpSp>
      <p:sp>
        <p:nvSpPr>
          <p:cNvPr id="8" name="AutoShape 4" descr="Free Thank You Transparent, Download Free Clip Art, Free Clip Art on Clipart  Libra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6" descr="Free Thank You Transparent, Download Free Clip Art, Free Clip Art on Clipart  Librar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12808" r="10934" b="10909"/>
          <a:stretch/>
        </p:blipFill>
        <p:spPr bwMode="auto">
          <a:xfrm>
            <a:off x="1715715" y="1605146"/>
            <a:ext cx="5712569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67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846" y="476672"/>
            <a:ext cx="8229600" cy="92697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BACKGROUND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8211"/>
            <a:ext cx="8229600" cy="4896544"/>
          </a:xfrm>
        </p:spPr>
        <p:txBody>
          <a:bodyPr>
            <a:normAutofit/>
          </a:bodyPr>
          <a:lstStyle/>
          <a:p>
            <a:r>
              <a:rPr lang="en-US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There is a global challenge in balancing the nutritional value of most staple food, especially in developing countries including Nigeria (1).</a:t>
            </a:r>
            <a:endParaRPr lang="en-US" sz="1900" dirty="0"/>
          </a:p>
          <a:p>
            <a:r>
              <a:rPr lang="en-US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This has posed a serious health challenge to individuals due to the high intake of energy-giving food and low intake of protein caused by the high cost of animal protein food sources such as milk, eggs, meat, and fish. </a:t>
            </a:r>
            <a:endParaRPr lang="en-US" sz="1900" dirty="0"/>
          </a:p>
          <a:p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ost of the conventional foods produced in developing countries are high in carbohydrates and have contributed to a high rate of malnutrition in children.</a:t>
            </a:r>
            <a:endParaRPr lang="en-US" sz="1900" dirty="0"/>
          </a:p>
          <a:p>
            <a:r>
              <a:rPr lang="en-US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Hence, there is a need to fortify locally available foods that are deficient in proteins and micronutrients. </a:t>
            </a:r>
            <a:endParaRPr lang="en-US" sz="1900" dirty="0"/>
          </a:p>
          <a:p>
            <a:r>
              <a:rPr lang="en-US" sz="1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Africa yam bean is high in protein content and is being used  to fortify and enrich foods (2). </a:t>
            </a:r>
            <a:endParaRPr lang="en-US" sz="1900" dirty="0"/>
          </a:p>
          <a:p>
            <a:r>
              <a:rPr lang="en-US" sz="1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n-US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tiger nut, apart from its rich nutrients’ composition, is packed with antioxidants which are beneficial compounds that protect the body against aging and diseases like cancer and heart disease (3). </a:t>
            </a:r>
            <a:endParaRPr lang="en-US" sz="19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7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92697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1"/>
            <a:ext cx="8229600" cy="3744417"/>
          </a:xfrm>
        </p:spPr>
        <p:txBody>
          <a:bodyPr/>
          <a:lstStyle/>
          <a:p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study, therefore, aimed to develop a nutrient-dense food from blends of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acha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African yam bean and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tigernut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determine  the nutrient composition of the various blends</a:t>
            </a:r>
          </a:p>
          <a:p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determine the anti nutrient composition of the blends</a:t>
            </a:r>
          </a:p>
          <a:p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carry out sensory evaluation of the blends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83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64807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MATERIALS AND METHOD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0849"/>
            <a:ext cx="8229600" cy="3960440"/>
          </a:xfrm>
        </p:spPr>
        <p:txBody>
          <a:bodyPr/>
          <a:lstStyle/>
          <a:p>
            <a:r>
              <a:rPr lang="en-US" sz="1800" dirty="0" err="1">
                <a:effectLst/>
                <a:ea typeface="Times New Roman" panose="02020603050405020304" pitchFamily="18" charset="0"/>
              </a:rPr>
              <a:t>Acha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African yam bean and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tigernut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were procured locally</a:t>
            </a:r>
            <a:r>
              <a:rPr lang="en-US" sz="1800" dirty="0"/>
              <a:t>..</a:t>
            </a:r>
          </a:p>
          <a:p>
            <a:r>
              <a:rPr lang="en-US" sz="1800" dirty="0">
                <a:effectLst/>
                <a:ea typeface="Times New Roman" panose="02020603050405020304" pitchFamily="18" charset="0"/>
              </a:rPr>
              <a:t>The grains were cleaned, washed, dry milled, and sieved to produce flour</a:t>
            </a:r>
            <a:endParaRPr lang="en-US" sz="1800" dirty="0"/>
          </a:p>
          <a:p>
            <a:r>
              <a:rPr lang="en-US" sz="1800" dirty="0" err="1">
                <a:effectLst/>
                <a:ea typeface="Calibri" panose="020F0502020204030204" pitchFamily="34" charset="0"/>
              </a:rPr>
              <a:t>Acha</a:t>
            </a:r>
            <a:r>
              <a:rPr lang="en-US" sz="1800" dirty="0">
                <a:effectLst/>
                <a:ea typeface="Calibri" panose="020F0502020204030204" pitchFamily="34" charset="0"/>
              </a:rPr>
              <a:t>,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African yam bean and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tigernut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flour</a:t>
            </a:r>
            <a:r>
              <a:rPr lang="en-US" sz="1800" dirty="0">
                <a:effectLst/>
                <a:ea typeface="Calibri" panose="020F0502020204030204" pitchFamily="34" charset="0"/>
              </a:rPr>
              <a:t> were mixed in ratios 100:0:0, 90:5:5, 80:10:10, 70:15:15, 60:20:20 to produce breakfast food.</a:t>
            </a:r>
            <a:endParaRPr lang="en-US" sz="1800" dirty="0"/>
          </a:p>
          <a:p>
            <a:r>
              <a:rPr lang="en-US" sz="1800" dirty="0">
                <a:effectLst/>
                <a:ea typeface="Calibri" panose="020F0502020204030204" pitchFamily="34" charset="0"/>
              </a:rPr>
              <a:t>The products were analyzed for proximate composition and anti-nutritional factors </a:t>
            </a:r>
            <a:endParaRPr lang="en-US" sz="1800" dirty="0"/>
          </a:p>
          <a:p>
            <a:r>
              <a:rPr lang="en-US" sz="1800" dirty="0">
                <a:effectLst/>
                <a:ea typeface="Calibri" panose="020F0502020204030204" pitchFamily="34" charset="0"/>
              </a:rPr>
              <a:t>Sensory attributes of the products were evaluated.</a:t>
            </a:r>
            <a:endParaRPr lang="en-US" sz="1800" dirty="0"/>
          </a:p>
          <a:p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data obtained were subjected to analysis of variance (ANOVA) and means separated using the new Duncan multiple range test. </a:t>
            </a:r>
          </a:p>
          <a:p>
            <a:pPr marL="0" indent="0">
              <a:buNone/>
            </a:pPr>
            <a:endParaRPr lang="en-US" sz="1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52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72008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RESULTS AND DISCUSSION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1"/>
            <a:ext cx="8229600" cy="3744417"/>
          </a:xfrm>
        </p:spPr>
        <p:txBody>
          <a:bodyPr/>
          <a:lstStyle/>
          <a:p>
            <a:r>
              <a:rPr lang="en-US" b="1">
                <a:latin typeface="Times New Roman" panose="02020603050405020304" pitchFamily="18" charset="0"/>
                <a:ea typeface="Calibri" panose="020F0502020204030204" pitchFamily="34" charset="0"/>
              </a:rPr>
              <a:t>Proximate Composition of Acha, African Yam Beans and Tigernut Flour 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B1D647F-6A71-BAEF-3E91-6CB9984C9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89000"/>
              </p:ext>
            </p:extLst>
          </p:nvPr>
        </p:nvGraphicFramePr>
        <p:xfrm>
          <a:off x="395536" y="2189351"/>
          <a:ext cx="8301608" cy="37444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4282">
                  <a:extLst>
                    <a:ext uri="{9D8B030D-6E8A-4147-A177-3AD203B41FA5}">
                      <a16:colId xmlns:a16="http://schemas.microsoft.com/office/drawing/2014/main" val="1461344120"/>
                    </a:ext>
                  </a:extLst>
                </a:gridCol>
                <a:gridCol w="1204687">
                  <a:extLst>
                    <a:ext uri="{9D8B030D-6E8A-4147-A177-3AD203B41FA5}">
                      <a16:colId xmlns:a16="http://schemas.microsoft.com/office/drawing/2014/main" val="2570811922"/>
                    </a:ext>
                  </a:extLst>
                </a:gridCol>
                <a:gridCol w="1199917">
                  <a:extLst>
                    <a:ext uri="{9D8B030D-6E8A-4147-A177-3AD203B41FA5}">
                      <a16:colId xmlns:a16="http://schemas.microsoft.com/office/drawing/2014/main" val="3319182857"/>
                    </a:ext>
                  </a:extLst>
                </a:gridCol>
                <a:gridCol w="1008279">
                  <a:extLst>
                    <a:ext uri="{9D8B030D-6E8A-4147-A177-3AD203B41FA5}">
                      <a16:colId xmlns:a16="http://schemas.microsoft.com/office/drawing/2014/main" val="231723418"/>
                    </a:ext>
                  </a:extLst>
                </a:gridCol>
                <a:gridCol w="1073484">
                  <a:extLst>
                    <a:ext uri="{9D8B030D-6E8A-4147-A177-3AD203B41FA5}">
                      <a16:colId xmlns:a16="http://schemas.microsoft.com/office/drawing/2014/main" val="3642402877"/>
                    </a:ext>
                  </a:extLst>
                </a:gridCol>
                <a:gridCol w="1502877">
                  <a:extLst>
                    <a:ext uri="{9D8B030D-6E8A-4147-A177-3AD203B41FA5}">
                      <a16:colId xmlns:a16="http://schemas.microsoft.com/office/drawing/2014/main" val="3876833543"/>
                    </a:ext>
                  </a:extLst>
                </a:gridCol>
                <a:gridCol w="1568082">
                  <a:extLst>
                    <a:ext uri="{9D8B030D-6E8A-4147-A177-3AD203B41FA5}">
                      <a16:colId xmlns:a16="http://schemas.microsoft.com/office/drawing/2014/main" val="2686597014"/>
                    </a:ext>
                  </a:extLst>
                </a:gridCol>
              </a:tblGrid>
              <a:tr h="6240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Sample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Moisture (%)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Protein (%)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Fat (%)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Ash (%)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Crude fibre (%)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Carbohydrate (%)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67646623"/>
                  </a:ext>
                </a:extLst>
              </a:tr>
              <a:tr h="6240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3.50±0.50</a:t>
                      </a:r>
                      <a:r>
                        <a:rPr lang="en-US" sz="14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5.91±0.04</a:t>
                      </a:r>
                      <a:r>
                        <a:rPr lang="en-US" sz="14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0.73±0.15</a:t>
                      </a:r>
                      <a:r>
                        <a:rPr lang="en-US" sz="1400" baseline="300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1.03±0.06</a:t>
                      </a:r>
                      <a:r>
                        <a:rPr lang="en-US" sz="1400" baseline="300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0.62±0.00</a:t>
                      </a:r>
                      <a:r>
                        <a:rPr lang="en-US" sz="14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88.19± 0.56 </a:t>
                      </a:r>
                      <a:r>
                        <a:rPr lang="en-US" sz="1400" baseline="30000" dirty="0">
                          <a:effectLst/>
                        </a:rPr>
                        <a:t>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4946863"/>
                  </a:ext>
                </a:extLst>
              </a:tr>
              <a:tr h="6240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5.70±0.17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8.32±0.04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1.00±0.00</a:t>
                      </a:r>
                      <a:r>
                        <a:rPr lang="en-US" sz="1400" baseline="300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1.10±0.10</a:t>
                      </a:r>
                      <a:r>
                        <a:rPr lang="en-US" sz="1400" baseline="300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0.88± 0.00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83.00 ± 0.18 </a:t>
                      </a:r>
                      <a:r>
                        <a:rPr lang="en-US" sz="1400" baseline="30000" dirty="0">
                          <a:effectLst/>
                        </a:rPr>
                        <a:t>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9867832"/>
                  </a:ext>
                </a:extLst>
              </a:tr>
              <a:tr h="6240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6.67±0.38</a:t>
                      </a:r>
                      <a:r>
                        <a:rPr lang="en-US" sz="1400" baseline="300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8.76±0.04</a:t>
                      </a:r>
                      <a:r>
                        <a:rPr lang="en-US" sz="1400" baseline="300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2.33±0.57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1.43±0.21 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0.93± 0.00</a:t>
                      </a:r>
                      <a:r>
                        <a:rPr lang="en-US" sz="1400" baseline="30000" dirty="0">
                          <a:effectLst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79.88± 0.45 </a:t>
                      </a:r>
                      <a:r>
                        <a:rPr lang="en-US" sz="1400" baseline="30000" dirty="0">
                          <a:effectLst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9718754"/>
                  </a:ext>
                </a:extLst>
              </a:tr>
              <a:tr h="6240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7.23±0.25</a:t>
                      </a:r>
                      <a:r>
                        <a:rPr lang="en-US" sz="1400" baseline="300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9.41±0.04</a:t>
                      </a:r>
                      <a:r>
                        <a:rPr lang="en-US" sz="1400" baseline="300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2.67±0.57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1.57±0.25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0.99±0.00</a:t>
                      </a:r>
                      <a:r>
                        <a:rPr lang="en-US" sz="1400" baseline="300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78.12± 0.92</a:t>
                      </a:r>
                      <a:r>
                        <a:rPr lang="en-US" sz="1400" baseline="30000" dirty="0">
                          <a:effectLst/>
                        </a:rPr>
                        <a:t>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5509049"/>
                  </a:ext>
                </a:extLst>
              </a:tr>
              <a:tr h="6240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7.73±0.21</a:t>
                      </a:r>
                      <a:r>
                        <a:rPr lang="en-US" sz="1400" baseline="30000" dirty="0">
                          <a:effectLst/>
                        </a:rPr>
                        <a:t>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9.54±0.04</a:t>
                      </a:r>
                      <a:r>
                        <a:rPr lang="en-US" sz="1400" baseline="300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3.00±0.00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1.73±0.21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1.01±0.00</a:t>
                      </a:r>
                      <a:r>
                        <a:rPr lang="en-US" sz="1400" baseline="30000">
                          <a:effectLst/>
                        </a:rPr>
                        <a:t>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76.97± 0.07</a:t>
                      </a:r>
                      <a:r>
                        <a:rPr lang="en-US" sz="1400" baseline="300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226671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733" y="1669922"/>
            <a:ext cx="8218120" cy="4938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94" y="5887508"/>
            <a:ext cx="9120406" cy="493819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60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229600" cy="72008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RESULTS AND DISCUSSION 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F8113AD5-D229-3923-67C5-4F19DA4856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549249"/>
              </p:ext>
            </p:extLst>
          </p:nvPr>
        </p:nvGraphicFramePr>
        <p:xfrm>
          <a:off x="179512" y="1888762"/>
          <a:ext cx="4248472" cy="38444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137061609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146643775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4171074257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302531496"/>
                    </a:ext>
                  </a:extLst>
                </a:gridCol>
              </a:tblGrid>
              <a:tr h="96417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Sample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Vitamin A (μg/100 g)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Vitamin B</a:t>
                      </a:r>
                      <a:r>
                        <a:rPr lang="en-US" sz="1400" baseline="-25000">
                          <a:effectLst/>
                        </a:rPr>
                        <a:t>1 </a:t>
                      </a:r>
                      <a:r>
                        <a:rPr lang="en-US" sz="1400">
                          <a:effectLst/>
                        </a:rPr>
                        <a:t>(mg/100 g)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Vitamin B</a:t>
                      </a:r>
                      <a:r>
                        <a:rPr lang="en-US" sz="1400" baseline="-25000" dirty="0">
                          <a:effectLst/>
                        </a:rPr>
                        <a:t>3</a:t>
                      </a:r>
                      <a:r>
                        <a:rPr lang="en-US" sz="1400" dirty="0">
                          <a:effectLst/>
                        </a:rPr>
                        <a:t>  (mg/100 g)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27592365"/>
                  </a:ext>
                </a:extLst>
              </a:tr>
              <a:tr h="5930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0.29±0.01</a:t>
                      </a:r>
                      <a:r>
                        <a:rPr lang="en-US" sz="1400" baseline="30000" dirty="0">
                          <a:effectLst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0.28±0.06</a:t>
                      </a:r>
                      <a:r>
                        <a:rPr lang="en-US" sz="1400" baseline="30000" dirty="0">
                          <a:effectLst/>
                        </a:rPr>
                        <a:t>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0.05±0.00</a:t>
                      </a:r>
                      <a:r>
                        <a:rPr lang="en-US" sz="1400" baseline="300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48282118"/>
                  </a:ext>
                </a:extLst>
              </a:tr>
              <a:tr h="5930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0.21±0.22</a:t>
                      </a:r>
                      <a:r>
                        <a:rPr lang="en-US" sz="14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0.27±0.00</a:t>
                      </a:r>
                      <a:r>
                        <a:rPr lang="en-US" sz="14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0.19±0.00</a:t>
                      </a:r>
                      <a:r>
                        <a:rPr lang="en-US" sz="1400" baseline="30000" dirty="0">
                          <a:effectLst/>
                        </a:rPr>
                        <a:t>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79113744"/>
                  </a:ext>
                </a:extLst>
              </a:tr>
              <a:tr h="5930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0.40±0.01</a:t>
                      </a:r>
                      <a:r>
                        <a:rPr lang="en-US" sz="1400" baseline="300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0.27±0.00</a:t>
                      </a:r>
                      <a:r>
                        <a:rPr lang="en-US" sz="14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0.13±0.00</a:t>
                      </a:r>
                      <a:r>
                        <a:rPr lang="en-US" sz="1400" baseline="30000" dirty="0">
                          <a:effectLst/>
                        </a:rPr>
                        <a:t>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7490065"/>
                  </a:ext>
                </a:extLst>
              </a:tr>
              <a:tr h="5930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0.26±0.01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0.27±0.00</a:t>
                      </a:r>
                      <a:r>
                        <a:rPr lang="en-US" sz="14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0.11±0.00</a:t>
                      </a:r>
                      <a:r>
                        <a:rPr lang="en-US" sz="1400" baseline="30000" dirty="0">
                          <a:effectLst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66914327"/>
                  </a:ext>
                </a:extLst>
              </a:tr>
              <a:tr h="5081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0.22±0.02</a:t>
                      </a:r>
                      <a:r>
                        <a:rPr lang="en-US" sz="14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0.27±0.00</a:t>
                      </a:r>
                      <a:r>
                        <a:rPr lang="en-US" sz="1400" baseline="300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0.09±0.00</a:t>
                      </a:r>
                      <a:r>
                        <a:rPr lang="en-US" sz="1400" baseline="30000" dirty="0">
                          <a:effectLst/>
                        </a:rPr>
                        <a:t>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745422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26D5DFC-8A10-895C-EB72-06280C001C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098631"/>
              </p:ext>
            </p:extLst>
          </p:nvPr>
        </p:nvGraphicFramePr>
        <p:xfrm>
          <a:off x="4418879" y="1888762"/>
          <a:ext cx="4536504" cy="38444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3281">
                  <a:extLst>
                    <a:ext uri="{9D8B030D-6E8A-4147-A177-3AD203B41FA5}">
                      <a16:colId xmlns:a16="http://schemas.microsoft.com/office/drawing/2014/main" val="81653069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644106940"/>
                    </a:ext>
                  </a:extLst>
                </a:gridCol>
                <a:gridCol w="1503063">
                  <a:extLst>
                    <a:ext uri="{9D8B030D-6E8A-4147-A177-3AD203B41FA5}">
                      <a16:colId xmlns:a16="http://schemas.microsoft.com/office/drawing/2014/main" val="3884865243"/>
                    </a:ext>
                  </a:extLst>
                </a:gridCol>
              </a:tblGrid>
              <a:tr h="96417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Potassium  (mg/100 g)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Iron (mg/100 g)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Magnesium (mg/100 g)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5402447"/>
                  </a:ext>
                </a:extLst>
              </a:tr>
              <a:tr h="57784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21.37±3.22</a:t>
                      </a:r>
                      <a:r>
                        <a:rPr lang="en-US" sz="1400" baseline="300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5.11±0.06</a:t>
                      </a:r>
                      <a:r>
                        <a:rPr lang="en-US" sz="1400" baseline="300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28.85±2.66</a:t>
                      </a:r>
                      <a:r>
                        <a:rPr lang="en-US" sz="1400" baseline="300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9039905"/>
                  </a:ext>
                </a:extLst>
              </a:tr>
              <a:tr h="65007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44.58±3.22</a:t>
                      </a:r>
                      <a:r>
                        <a:rPr lang="en-US" sz="14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5.58±0.14</a:t>
                      </a:r>
                      <a:r>
                        <a:rPr lang="en-US" sz="1400" baseline="30000">
                          <a:effectLst/>
                        </a:rPr>
                        <a:t>a</a:t>
                      </a:r>
                      <a:r>
                        <a:rPr lang="en-US" sz="1400">
                          <a:effectLst/>
                        </a:rPr>
                        <a:t>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56.36±4.07</a:t>
                      </a:r>
                      <a:r>
                        <a:rPr lang="en-US" sz="1400" baseline="30000" dirty="0">
                          <a:effectLst/>
                        </a:rPr>
                        <a:t>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75065112"/>
                  </a:ext>
                </a:extLst>
              </a:tr>
              <a:tr h="57784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125.46±1.21</a:t>
                      </a:r>
                      <a:r>
                        <a:rPr lang="en-US" sz="1400" baseline="300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5.77±0.10</a:t>
                      </a:r>
                      <a:r>
                        <a:rPr lang="en-US" sz="1400" baseline="30000">
                          <a:effectLst/>
                        </a:rPr>
                        <a:t>ab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158.62±1.53</a:t>
                      </a:r>
                      <a:r>
                        <a:rPr lang="en-US" sz="1400" baseline="30000" dirty="0">
                          <a:effectLst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81800034"/>
                  </a:ext>
                </a:extLst>
              </a:tr>
              <a:tr h="65007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128.27±2.10</a:t>
                      </a:r>
                      <a:r>
                        <a:rPr lang="en-US" sz="1400" baseline="300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6.54±0.91</a:t>
                      </a:r>
                      <a:r>
                        <a:rPr lang="en-US" sz="1400" baseline="30000" dirty="0">
                          <a:effectLst/>
                        </a:rPr>
                        <a:t>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162.17±2.66</a:t>
                      </a:r>
                      <a:r>
                        <a:rPr lang="en-US" sz="1400" baseline="30000" dirty="0">
                          <a:effectLst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60287758"/>
                  </a:ext>
                </a:extLst>
              </a:tr>
              <a:tr h="4244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154.99±3.22</a:t>
                      </a:r>
                      <a:r>
                        <a:rPr lang="en-US" sz="1400" baseline="30000">
                          <a:effectLst/>
                        </a:rPr>
                        <a:t>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14.22±0.27</a:t>
                      </a:r>
                      <a:r>
                        <a:rPr lang="en-US" sz="1400" baseline="300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195.96±4.07</a:t>
                      </a:r>
                      <a:r>
                        <a:rPr lang="en-US" sz="1400" baseline="30000" dirty="0">
                          <a:effectLst/>
                        </a:rPr>
                        <a:t>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33918758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287" y="1412776"/>
            <a:ext cx="9217951" cy="4938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58" y="5805264"/>
            <a:ext cx="9120406" cy="493819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88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2008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RESULTS AND DISCUSSION 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03DD3CB-7574-BAA7-55EF-173F1A9616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211192"/>
              </p:ext>
            </p:extLst>
          </p:nvPr>
        </p:nvGraphicFramePr>
        <p:xfrm>
          <a:off x="179512" y="1916832"/>
          <a:ext cx="8568951" cy="31111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4072772257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3972669449"/>
                    </a:ext>
                  </a:extLst>
                </a:gridCol>
                <a:gridCol w="2563648">
                  <a:extLst>
                    <a:ext uri="{9D8B030D-6E8A-4147-A177-3AD203B41FA5}">
                      <a16:colId xmlns:a16="http://schemas.microsoft.com/office/drawing/2014/main" val="3932346434"/>
                    </a:ext>
                  </a:extLst>
                </a:gridCol>
                <a:gridCol w="2044863">
                  <a:extLst>
                    <a:ext uri="{9D8B030D-6E8A-4147-A177-3AD203B41FA5}">
                      <a16:colId xmlns:a16="http://schemas.microsoft.com/office/drawing/2014/main" val="350658162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Sample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Phytate (mg/g)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Tannin (mg/g)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Saponin</a:t>
                      </a:r>
                      <a:r>
                        <a:rPr lang="en-US" sz="1600" dirty="0">
                          <a:effectLst/>
                        </a:rPr>
                        <a:t>  (mg/g)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06815868"/>
                  </a:ext>
                </a:extLst>
              </a:tr>
              <a:tr h="49260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0.08±0.00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0.08±0.00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0.41±0.01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80207738"/>
                  </a:ext>
                </a:extLst>
              </a:tr>
              <a:tr h="49260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0.12±0.00</a:t>
                      </a:r>
                      <a:r>
                        <a:rPr lang="en-US" sz="1600" baseline="30000" dirty="0">
                          <a:effectLst/>
                        </a:rPr>
                        <a:t>b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0.30±0.01</a:t>
                      </a:r>
                      <a:r>
                        <a:rPr lang="en-US" sz="1600" baseline="30000" dirty="0">
                          <a:effectLst/>
                        </a:rPr>
                        <a:t>b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0.42±0.01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10946548"/>
                  </a:ext>
                </a:extLst>
              </a:tr>
              <a:tr h="49260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0.13±0.00</a:t>
                      </a:r>
                      <a:r>
                        <a:rPr lang="en-US" sz="1600" baseline="30000">
                          <a:effectLst/>
                        </a:rPr>
                        <a:t>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0.32±0.01</a:t>
                      </a:r>
                      <a:r>
                        <a:rPr lang="en-US" sz="1600" baseline="30000" dirty="0">
                          <a:effectLst/>
                        </a:rPr>
                        <a:t>b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0.52±0.05</a:t>
                      </a:r>
                      <a:r>
                        <a:rPr lang="en-US" sz="1600" baseline="30000" dirty="0">
                          <a:effectLst/>
                        </a:rPr>
                        <a:t>b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06624077"/>
                  </a:ext>
                </a:extLst>
              </a:tr>
              <a:tr h="49260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0.15±0.01</a:t>
                      </a:r>
                      <a:r>
                        <a:rPr lang="en-US" sz="1600" baseline="30000">
                          <a:effectLst/>
                        </a:rPr>
                        <a:t>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0.37±0.00</a:t>
                      </a:r>
                      <a:r>
                        <a:rPr lang="en-US" sz="1600" baseline="30000" dirty="0">
                          <a:effectLst/>
                        </a:rPr>
                        <a:t>bc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0.58±0.02</a:t>
                      </a:r>
                      <a:r>
                        <a:rPr lang="en-US" sz="1600" baseline="30000" dirty="0">
                          <a:effectLst/>
                        </a:rPr>
                        <a:t>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54268025"/>
                  </a:ext>
                </a:extLst>
              </a:tr>
              <a:tr h="49260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0.18±0.00</a:t>
                      </a:r>
                      <a:r>
                        <a:rPr lang="en-US" sz="1600" baseline="30000">
                          <a:effectLst/>
                        </a:rPr>
                        <a:t>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0.48±0.05</a:t>
                      </a:r>
                      <a:r>
                        <a:rPr lang="en-US" sz="1600" baseline="30000">
                          <a:effectLst/>
                        </a:rPr>
                        <a:t>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0.72±0.01</a:t>
                      </a:r>
                      <a:r>
                        <a:rPr lang="en-US" sz="1600" baseline="30000" dirty="0">
                          <a:effectLst/>
                        </a:rPr>
                        <a:t>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95810967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9867" y="5445224"/>
            <a:ext cx="9120406" cy="4938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51" y="1414938"/>
            <a:ext cx="8455885" cy="493819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149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1371D-927C-B0AD-5D6A-C62DBD0CD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76066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RESULTS AND DISCUSSION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2FD188E-4D06-1B23-B137-0177A9CD50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8171099"/>
              </p:ext>
            </p:extLst>
          </p:nvPr>
        </p:nvGraphicFramePr>
        <p:xfrm>
          <a:off x="395536" y="1988841"/>
          <a:ext cx="8291264" cy="3326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9903">
                  <a:extLst>
                    <a:ext uri="{9D8B030D-6E8A-4147-A177-3AD203B41FA5}">
                      <a16:colId xmlns:a16="http://schemas.microsoft.com/office/drawing/2014/main" val="100484267"/>
                    </a:ext>
                  </a:extLst>
                </a:gridCol>
                <a:gridCol w="1246321">
                  <a:extLst>
                    <a:ext uri="{9D8B030D-6E8A-4147-A177-3AD203B41FA5}">
                      <a16:colId xmlns:a16="http://schemas.microsoft.com/office/drawing/2014/main" val="3172965965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8851032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58083365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387151902"/>
                    </a:ext>
                  </a:extLst>
                </a:gridCol>
                <a:gridCol w="1666528">
                  <a:extLst>
                    <a:ext uri="{9D8B030D-6E8A-4147-A177-3AD203B41FA5}">
                      <a16:colId xmlns:a16="http://schemas.microsoft.com/office/drawing/2014/main" val="1028335540"/>
                    </a:ext>
                  </a:extLst>
                </a:gridCol>
              </a:tblGrid>
              <a:tr h="40930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Sample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Colour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Texture 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Taste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Appearance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Overall acceptability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58455516"/>
                  </a:ext>
                </a:extLst>
              </a:tr>
              <a:tr h="47752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7.26±1.13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7.36±1.35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7.34±1.66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7.82±1.00</a:t>
                      </a:r>
                      <a:r>
                        <a:rPr lang="en-US" sz="1600" baseline="30000" dirty="0">
                          <a:effectLst/>
                        </a:rPr>
                        <a:t>b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8.06± 0.86 </a:t>
                      </a:r>
                      <a:r>
                        <a:rPr lang="en-US" sz="1600" baseline="30000" dirty="0">
                          <a:effectLst/>
                        </a:rPr>
                        <a:t>b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0488474"/>
                  </a:ext>
                </a:extLst>
              </a:tr>
              <a:tr h="40930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7.16±1.43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6.88±1.36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7.36±1.48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7.36±1.32</a:t>
                      </a:r>
                      <a:r>
                        <a:rPr lang="en-US" sz="1600" baseline="30000">
                          <a:effectLst/>
                        </a:rPr>
                        <a:t>ab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7.58± 1.03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5394999"/>
                  </a:ext>
                </a:extLst>
              </a:tr>
              <a:tr h="47752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7.12±1.02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6.84±1.40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6.98±1.39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6.98± 1.15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7.30±1.38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4138059"/>
                  </a:ext>
                </a:extLst>
              </a:tr>
              <a:tr h="40930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7.12±1.27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6.80±1.32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6.70±1.47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7.16±1.33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7.28±1.30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7059526"/>
                  </a:ext>
                </a:extLst>
              </a:tr>
              <a:tr h="62533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7.04±1.06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6.80±1.73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6.42±1.84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7.28±1.22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7.26±1.39</a:t>
                      </a:r>
                      <a:r>
                        <a:rPr lang="en-US" sz="1600" baseline="30000" dirty="0">
                          <a:effectLst/>
                        </a:rPr>
                        <a:t>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7457338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7" y="5877272"/>
            <a:ext cx="9120406" cy="49381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97" y="1504186"/>
            <a:ext cx="9132203" cy="49381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72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315" y="908720"/>
            <a:ext cx="8229600" cy="72008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448" y="1628800"/>
            <a:ext cx="8229600" cy="4608512"/>
          </a:xfrm>
        </p:spPr>
        <p:txBody>
          <a:bodyPr>
            <a:normAutofit/>
          </a:bodyPr>
          <a:lstStyle/>
          <a:p>
            <a:r>
              <a:rPr lang="en-US" sz="2000" dirty="0">
                <a:effectLst/>
                <a:ea typeface="FSMePro"/>
              </a:rPr>
              <a:t>The results obtained indicated that the breakfast meal from </a:t>
            </a:r>
            <a:r>
              <a:rPr lang="en-US" sz="2000" dirty="0" err="1">
                <a:effectLst/>
                <a:ea typeface="FSMePro"/>
              </a:rPr>
              <a:t>acha</a:t>
            </a:r>
            <a:r>
              <a:rPr lang="en-US" sz="2000" dirty="0">
                <a:effectLst/>
                <a:ea typeface="FSMePro"/>
              </a:rPr>
              <a:t> can be nutritionally enhanced with the addition of African yam bean and tiger nut flour. </a:t>
            </a:r>
          </a:p>
          <a:p>
            <a:r>
              <a:rPr lang="en-US" sz="2000" dirty="0">
                <a:effectLst/>
                <a:ea typeface="FSMePro"/>
              </a:rPr>
              <a:t>A notable increase in protein, fat, moisture, </a:t>
            </a:r>
            <a:r>
              <a:rPr lang="en-US" sz="2000" dirty="0" err="1">
                <a:effectLst/>
                <a:ea typeface="FSMePro"/>
              </a:rPr>
              <a:t>fibre</a:t>
            </a:r>
            <a:r>
              <a:rPr lang="en-US" sz="2000" dirty="0">
                <a:effectLst/>
                <a:ea typeface="FSMePro"/>
              </a:rPr>
              <a:t>, ash contents, vitamins and minerals contents was observed with decrease in carbohydrate and anti-nutrient  content as the percentage of </a:t>
            </a:r>
            <a:r>
              <a:rPr lang="en-US" sz="2000" dirty="0">
                <a:effectLst/>
                <a:ea typeface="Calibri" panose="020F0502020204030204" pitchFamily="34" charset="0"/>
              </a:rPr>
              <a:t>African yam bean-and </a:t>
            </a:r>
            <a:r>
              <a:rPr lang="en-US" sz="2000" dirty="0" err="1">
                <a:effectLst/>
                <a:ea typeface="Calibri" panose="020F0502020204030204" pitchFamily="34" charset="0"/>
              </a:rPr>
              <a:t>tigernut</a:t>
            </a:r>
            <a:r>
              <a:rPr lang="en-US" sz="2000" dirty="0">
                <a:effectLst/>
                <a:ea typeface="Calibri" panose="020F0502020204030204" pitchFamily="34" charset="0"/>
              </a:rPr>
              <a:t> flour added to </a:t>
            </a:r>
            <a:r>
              <a:rPr lang="en-US" sz="2000" dirty="0" err="1">
                <a:ea typeface="Calibri" panose="020F0502020204030204" pitchFamily="34" charset="0"/>
              </a:rPr>
              <a:t>acha</a:t>
            </a:r>
            <a:r>
              <a:rPr lang="en-US" sz="2000" dirty="0">
                <a:ea typeface="Calibri" panose="020F0502020204030204" pitchFamily="34" charset="0"/>
              </a:rPr>
              <a:t> flour increases</a:t>
            </a:r>
            <a:r>
              <a:rPr lang="en-US" sz="2000" dirty="0">
                <a:effectLst/>
                <a:ea typeface="FSMePro"/>
              </a:rPr>
              <a:t>.</a:t>
            </a:r>
          </a:p>
          <a:p>
            <a:endParaRPr lang="en-US" sz="2000" dirty="0">
              <a:ea typeface="FSMePro"/>
            </a:endParaRPr>
          </a:p>
          <a:p>
            <a:r>
              <a:rPr lang="en-US" sz="2000" dirty="0">
                <a:effectLst/>
                <a:ea typeface="FSMePro"/>
              </a:rPr>
              <a:t> </a:t>
            </a:r>
            <a:r>
              <a:rPr lang="en-US" sz="2000" dirty="0">
                <a:effectLst/>
                <a:ea typeface="Calibri" panose="020F0502020204030204" pitchFamily="34" charset="0"/>
              </a:rPr>
              <a:t>It could be inferred that </a:t>
            </a:r>
            <a:r>
              <a:rPr lang="en-US" sz="2000" dirty="0" err="1">
                <a:effectLst/>
                <a:ea typeface="Calibri" panose="020F0502020204030204" pitchFamily="34" charset="0"/>
              </a:rPr>
              <a:t>acha</a:t>
            </a:r>
            <a:r>
              <a:rPr lang="en-US" sz="2000" dirty="0">
                <a:effectLst/>
                <a:ea typeface="Calibri" panose="020F0502020204030204" pitchFamily="34" charset="0"/>
              </a:rPr>
              <a:t>-African yam bean-</a:t>
            </a:r>
            <a:r>
              <a:rPr lang="en-US" sz="2000" dirty="0" err="1">
                <a:effectLst/>
                <a:ea typeface="Calibri" panose="020F0502020204030204" pitchFamily="34" charset="0"/>
              </a:rPr>
              <a:t>tigernut</a:t>
            </a:r>
            <a:r>
              <a:rPr lang="en-US" sz="2000" dirty="0">
                <a:effectLst/>
                <a:ea typeface="Calibri" panose="020F0502020204030204" pitchFamily="34" charset="0"/>
              </a:rPr>
              <a:t> flour at the ratio of 90:5:5 can produce food of comparable quality with that produced from 100% wheat flour in terms of nutrient requirement, functionality and sensory attributes. Also at cheaper cost and readily available than wheat.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1B58-CDF6-4AB7-A4BC-60E1BE26FD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779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1234</Words>
  <Application>Microsoft Office PowerPoint</Application>
  <PresentationFormat>On-screen Show (4:3)</PresentationFormat>
  <Paragraphs>221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Forte</vt:lpstr>
      <vt:lpstr>Times New Roman</vt:lpstr>
      <vt:lpstr>Office Theme</vt:lpstr>
      <vt:lpstr>Custom Design</vt:lpstr>
      <vt:lpstr>DEVELOPMENT OF NUTRIENT-DENSE BREAKFAST FOOD FROM BLENDS OF ACHA, AFRICAN YAM BEAN AND TIGERNUT</vt:lpstr>
      <vt:lpstr>BACKGROUND </vt:lpstr>
      <vt:lpstr>OBJECTIVES </vt:lpstr>
      <vt:lpstr>MATERIALS AND METHOD </vt:lpstr>
      <vt:lpstr>RESULTS AND DISCUSSION </vt:lpstr>
      <vt:lpstr>RESULTS AND DISCUSSION </vt:lpstr>
      <vt:lpstr>RESULTS AND DISCUSSION </vt:lpstr>
      <vt:lpstr>RESULTS AND DISCUSSION</vt:lpstr>
      <vt:lpstr>CONCLUSION</vt:lpstr>
      <vt:lpstr>RECOMMENDATION </vt:lpstr>
      <vt:lpstr>CONTRIBUTION TO KNOWLEDGE </vt:lpstr>
      <vt:lpstr>SELECTED 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Ethan Alabi</cp:lastModifiedBy>
  <cp:revision>49</cp:revision>
  <dcterms:created xsi:type="dcterms:W3CDTF">2020-10-21T16:34:18Z</dcterms:created>
  <dcterms:modified xsi:type="dcterms:W3CDTF">2022-09-16T21:54:53Z</dcterms:modified>
</cp:coreProperties>
</file>