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71" r:id="rId1"/>
    <p:sldMasterId id="2147483683" r:id="rId2"/>
    <p:sldMasterId id="2147483695" r:id="rId3"/>
  </p:sldMasterIdLst>
  <p:notesMasterIdLst>
    <p:notesMasterId r:id="rId23"/>
  </p:notesMasterIdLst>
  <p:handoutMasterIdLst>
    <p:handoutMasterId r:id="rId24"/>
  </p:handout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x="9144000" cy="6858000" type="screen4x3"/>
  <p:notesSz cx="6858000" cy="91440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presentationPr>
</file>

<file path=ppt/tableStyles.xml><?xml version="1.0" encoding="utf-8"?>
<a:tblStyleLst xmlns:a="http://schemas.openxmlformats.org/drawingml/2006/main" def="{5C22544A-7EE6-4342-B048-85BDC9FD1C3A}">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521" autoAdjust="0"/>
    <p:restoredTop sz="94660"/>
  </p:normalViewPr>
  <p:slideViewPr>
    <p:cSldViewPr>
      <p:cViewPr varScale="1">
        <p:scale>
          <a:sx n="75" d="100"/>
          <a:sy n="75" d="100"/>
        </p:scale>
        <p:origin x="-97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hart>
    <c:plotArea>
      <c:layout/>
      <c:lineChart>
        <c:grouping val="standard"/>
        <c:ser>
          <c:idx val="0"/>
          <c:order val="0"/>
          <c:tx>
            <c:strRef>
              <c:f>Sheet1!$B$1</c:f>
              <c:strCache>
                <c:ptCount val="1"/>
                <c:pt idx="0">
                  <c:v>ANG</c:v>
                </c:pt>
              </c:strCache>
            </c:strRef>
          </c:tx>
          <c:cat>
            <c:numRef>
              <c:f>Sheet1!$A$2:$A$6</c:f>
              <c:numCache>
                <c:formatCode>General</c:formatCode>
                <c:ptCount val="5"/>
                <c:pt idx="0">
                  <c:v>2</c:v>
                </c:pt>
                <c:pt idx="1">
                  <c:v>4</c:v>
                </c:pt>
                <c:pt idx="2">
                  <c:v>6</c:v>
                </c:pt>
                <c:pt idx="3">
                  <c:v>8</c:v>
                </c:pt>
                <c:pt idx="4">
                  <c:v>10</c:v>
                </c:pt>
              </c:numCache>
            </c:numRef>
          </c:cat>
          <c:val>
            <c:numRef>
              <c:f>Sheet1!$B$2:$B$6</c:f>
              <c:numCache>
                <c:formatCode>General</c:formatCode>
                <c:ptCount val="5"/>
                <c:pt idx="0">
                  <c:v>22</c:v>
                </c:pt>
                <c:pt idx="1">
                  <c:v>36</c:v>
                </c:pt>
                <c:pt idx="2">
                  <c:v>38</c:v>
                </c:pt>
                <c:pt idx="3">
                  <c:v>42</c:v>
                </c:pt>
                <c:pt idx="4">
                  <c:v>42</c:v>
                </c:pt>
              </c:numCache>
            </c:numRef>
          </c:val>
        </c:ser>
        <c:ser>
          <c:idx val="1"/>
          <c:order val="1"/>
          <c:tx>
            <c:strRef>
              <c:f>Sheet1!$C$1</c:f>
              <c:strCache>
                <c:ptCount val="1"/>
                <c:pt idx="0">
                  <c:v>AG</c:v>
                </c:pt>
              </c:strCache>
            </c:strRef>
          </c:tx>
          <c:cat>
            <c:numRef>
              <c:f>Sheet1!$A$2:$A$6</c:f>
              <c:numCache>
                <c:formatCode>General</c:formatCode>
                <c:ptCount val="5"/>
                <c:pt idx="0">
                  <c:v>2</c:v>
                </c:pt>
                <c:pt idx="1">
                  <c:v>4</c:v>
                </c:pt>
                <c:pt idx="2">
                  <c:v>6</c:v>
                </c:pt>
                <c:pt idx="3">
                  <c:v>8</c:v>
                </c:pt>
                <c:pt idx="4">
                  <c:v>10</c:v>
                </c:pt>
              </c:numCache>
            </c:numRef>
          </c:cat>
          <c:val>
            <c:numRef>
              <c:f>Sheet1!$C$2:$C$6</c:f>
              <c:numCache>
                <c:formatCode>General</c:formatCode>
                <c:ptCount val="5"/>
                <c:pt idx="0">
                  <c:v>26</c:v>
                </c:pt>
                <c:pt idx="1">
                  <c:v>42</c:v>
                </c:pt>
                <c:pt idx="2">
                  <c:v>47</c:v>
                </c:pt>
                <c:pt idx="3">
                  <c:v>53</c:v>
                </c:pt>
                <c:pt idx="4">
                  <c:v>58</c:v>
                </c:pt>
              </c:numCache>
            </c:numRef>
          </c:val>
        </c:ser>
        <c:ser>
          <c:idx val="2"/>
          <c:order val="2"/>
          <c:tx>
            <c:strRef>
              <c:f>Sheet1!$D$1</c:f>
              <c:strCache>
                <c:ptCount val="1"/>
                <c:pt idx="0">
                  <c:v>ENG</c:v>
                </c:pt>
              </c:strCache>
            </c:strRef>
          </c:tx>
          <c:cat>
            <c:numRef>
              <c:f>Sheet1!$A$2:$A$6</c:f>
              <c:numCache>
                <c:formatCode>General</c:formatCode>
                <c:ptCount val="5"/>
                <c:pt idx="0">
                  <c:v>2</c:v>
                </c:pt>
                <c:pt idx="1">
                  <c:v>4</c:v>
                </c:pt>
                <c:pt idx="2">
                  <c:v>6</c:v>
                </c:pt>
                <c:pt idx="3">
                  <c:v>8</c:v>
                </c:pt>
                <c:pt idx="4">
                  <c:v>10</c:v>
                </c:pt>
              </c:numCache>
            </c:numRef>
          </c:cat>
          <c:val>
            <c:numRef>
              <c:f>Sheet1!$D$2:$D$6</c:f>
              <c:numCache>
                <c:formatCode>General</c:formatCode>
                <c:ptCount val="5"/>
                <c:pt idx="0">
                  <c:v>12</c:v>
                </c:pt>
                <c:pt idx="1">
                  <c:v>28</c:v>
                </c:pt>
                <c:pt idx="2">
                  <c:v>34</c:v>
                </c:pt>
                <c:pt idx="3">
                  <c:v>38</c:v>
                </c:pt>
                <c:pt idx="4">
                  <c:v>41</c:v>
                </c:pt>
              </c:numCache>
            </c:numRef>
          </c:val>
        </c:ser>
        <c:ser>
          <c:idx val="3"/>
          <c:order val="3"/>
          <c:tx>
            <c:strRef>
              <c:f>Sheet1!$E$1</c:f>
              <c:strCache>
                <c:ptCount val="1"/>
                <c:pt idx="0">
                  <c:v>GG</c:v>
                </c:pt>
              </c:strCache>
            </c:strRef>
          </c:tx>
          <c:cat>
            <c:numRef>
              <c:f>Sheet1!$A$2:$A$6</c:f>
              <c:numCache>
                <c:formatCode>General</c:formatCode>
                <c:ptCount val="5"/>
                <c:pt idx="0">
                  <c:v>2</c:v>
                </c:pt>
                <c:pt idx="1">
                  <c:v>4</c:v>
                </c:pt>
                <c:pt idx="2">
                  <c:v>6</c:v>
                </c:pt>
                <c:pt idx="3">
                  <c:v>8</c:v>
                </c:pt>
                <c:pt idx="4">
                  <c:v>10</c:v>
                </c:pt>
              </c:numCache>
            </c:numRef>
          </c:cat>
          <c:val>
            <c:numRef>
              <c:f>Sheet1!$E$2:$E$6</c:f>
              <c:numCache>
                <c:formatCode>General</c:formatCode>
                <c:ptCount val="5"/>
                <c:pt idx="0">
                  <c:v>18</c:v>
                </c:pt>
                <c:pt idx="1">
                  <c:v>32</c:v>
                </c:pt>
                <c:pt idx="2">
                  <c:v>43</c:v>
                </c:pt>
                <c:pt idx="3">
                  <c:v>48</c:v>
                </c:pt>
                <c:pt idx="4">
                  <c:v>51</c:v>
                </c:pt>
              </c:numCache>
            </c:numRef>
          </c:val>
        </c:ser>
        <c:marker val="1"/>
        <c:axId val="70978176"/>
        <c:axId val="71205248"/>
      </c:lineChart>
      <c:catAx>
        <c:axId val="70978176"/>
        <c:scaling>
          <c:orientation val="minMax"/>
        </c:scaling>
        <c:axPos val="b"/>
        <c:numFmt formatCode="General" sourceLinked="1"/>
        <c:tickLblPos val="nextTo"/>
        <c:txPr>
          <a:bodyPr/>
          <a:lstStyle/>
          <a:p>
            <a:pPr>
              <a:defRPr lang="en-GB" sz="1600"/>
            </a:pPr>
            <a:endParaRPr lang="en-US"/>
          </a:p>
        </c:txPr>
        <c:crossAx val="71205248"/>
        <c:crosses val="autoZero"/>
        <c:auto val="1"/>
        <c:lblAlgn val="ctr"/>
        <c:lblOffset val="100"/>
      </c:catAx>
      <c:valAx>
        <c:axId val="71205248"/>
        <c:scaling>
          <c:orientation val="minMax"/>
        </c:scaling>
        <c:axPos val="l"/>
        <c:numFmt formatCode="General" sourceLinked="1"/>
        <c:tickLblPos val="nextTo"/>
        <c:txPr>
          <a:bodyPr/>
          <a:lstStyle/>
          <a:p>
            <a:pPr>
              <a:defRPr lang="en-GB" sz="1600"/>
            </a:pPr>
            <a:endParaRPr lang="en-US"/>
          </a:p>
        </c:txPr>
        <c:crossAx val="70978176"/>
        <c:crosses val="autoZero"/>
        <c:crossBetween val="between"/>
      </c:valAx>
      <c:spPr>
        <a:noFill/>
        <a:ln w="25400">
          <a:noFill/>
        </a:ln>
      </c:spPr>
    </c:plotArea>
    <c:legend>
      <c:legendPos val="r"/>
      <c:layout/>
      <c:txPr>
        <a:bodyPr/>
        <a:lstStyle/>
        <a:p>
          <a:pPr>
            <a:defRPr lang="en-GB" sz="1600"/>
          </a:pPr>
          <a:endParaRPr lang="en-US"/>
        </a:p>
      </c:txPr>
    </c:legend>
    <c:plotVisOnly val="1"/>
  </c:chart>
  <c:spPr>
    <a:noFill/>
    <a:ln>
      <a:no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GB"/>
  <c:chart>
    <c:autoTitleDeleted val="1"/>
    <c:plotArea>
      <c:layout/>
      <c:lineChart>
        <c:grouping val="standard"/>
        <c:ser>
          <c:idx val="0"/>
          <c:order val="0"/>
          <c:tx>
            <c:strRef>
              <c:f>Sheet1!$B$1</c:f>
              <c:strCache>
                <c:ptCount val="1"/>
                <c:pt idx="0">
                  <c:v>control </c:v>
                </c:pt>
              </c:strCache>
            </c:strRef>
          </c:tx>
          <c:cat>
            <c:strRef>
              <c:f>Sheet1!$A$2:$A$5</c:f>
              <c:strCache>
                <c:ptCount val="4"/>
                <c:pt idx="0">
                  <c:v>WK 1</c:v>
                </c:pt>
                <c:pt idx="1">
                  <c:v>WK 2</c:v>
                </c:pt>
                <c:pt idx="2">
                  <c:v>WK 3</c:v>
                </c:pt>
                <c:pt idx="3">
                  <c:v>WK 4</c:v>
                </c:pt>
              </c:strCache>
            </c:strRef>
          </c:cat>
          <c:val>
            <c:numRef>
              <c:f>Sheet1!$B$2:$B$5</c:f>
              <c:numCache>
                <c:formatCode>General</c:formatCode>
                <c:ptCount val="4"/>
                <c:pt idx="0">
                  <c:v>120</c:v>
                </c:pt>
                <c:pt idx="1">
                  <c:v>125</c:v>
                </c:pt>
                <c:pt idx="2">
                  <c:v>120</c:v>
                </c:pt>
                <c:pt idx="3">
                  <c:v>120</c:v>
                </c:pt>
              </c:numCache>
            </c:numRef>
          </c:val>
        </c:ser>
        <c:ser>
          <c:idx val="1"/>
          <c:order val="1"/>
          <c:tx>
            <c:strRef>
              <c:f>Sheet1!$C$1</c:f>
              <c:strCache>
                <c:ptCount val="1"/>
                <c:pt idx="0">
                  <c:v>Diabetes  </c:v>
                </c:pt>
              </c:strCache>
            </c:strRef>
          </c:tx>
          <c:cat>
            <c:strRef>
              <c:f>Sheet1!$A$2:$A$5</c:f>
              <c:strCache>
                <c:ptCount val="4"/>
                <c:pt idx="0">
                  <c:v>WK 1</c:v>
                </c:pt>
                <c:pt idx="1">
                  <c:v>WK 2</c:v>
                </c:pt>
                <c:pt idx="2">
                  <c:v>WK 3</c:v>
                </c:pt>
                <c:pt idx="3">
                  <c:v>WK 4</c:v>
                </c:pt>
              </c:strCache>
            </c:strRef>
          </c:cat>
          <c:val>
            <c:numRef>
              <c:f>Sheet1!$C$2:$C$5</c:f>
              <c:numCache>
                <c:formatCode>General</c:formatCode>
                <c:ptCount val="4"/>
                <c:pt idx="0">
                  <c:v>235</c:v>
                </c:pt>
                <c:pt idx="1">
                  <c:v>240</c:v>
                </c:pt>
                <c:pt idx="2">
                  <c:v>340</c:v>
                </c:pt>
                <c:pt idx="3">
                  <c:v>420</c:v>
                </c:pt>
              </c:numCache>
            </c:numRef>
          </c:val>
        </c:ser>
        <c:ser>
          <c:idx val="2"/>
          <c:order val="2"/>
          <c:tx>
            <c:strRef>
              <c:f>Sheet1!$D$1</c:f>
              <c:strCache>
                <c:ptCount val="1"/>
                <c:pt idx="0">
                  <c:v>Diabetes  + germinated Pigeonpea</c:v>
                </c:pt>
              </c:strCache>
            </c:strRef>
          </c:tx>
          <c:cat>
            <c:strRef>
              <c:f>Sheet1!$A$2:$A$5</c:f>
              <c:strCache>
                <c:ptCount val="4"/>
                <c:pt idx="0">
                  <c:v>WK 1</c:v>
                </c:pt>
                <c:pt idx="1">
                  <c:v>WK 2</c:v>
                </c:pt>
                <c:pt idx="2">
                  <c:v>WK 3</c:v>
                </c:pt>
                <c:pt idx="3">
                  <c:v>WK 4</c:v>
                </c:pt>
              </c:strCache>
            </c:strRef>
          </c:cat>
          <c:val>
            <c:numRef>
              <c:f>Sheet1!$D$2:$D$5</c:f>
              <c:numCache>
                <c:formatCode>General</c:formatCode>
                <c:ptCount val="4"/>
                <c:pt idx="0">
                  <c:v>230</c:v>
                </c:pt>
                <c:pt idx="1">
                  <c:v>200</c:v>
                </c:pt>
                <c:pt idx="2">
                  <c:v>180</c:v>
                </c:pt>
                <c:pt idx="3">
                  <c:v>130</c:v>
                </c:pt>
              </c:numCache>
            </c:numRef>
          </c:val>
        </c:ser>
        <c:marker val="1"/>
        <c:axId val="82834944"/>
        <c:axId val="82836480"/>
      </c:lineChart>
      <c:catAx>
        <c:axId val="82834944"/>
        <c:scaling>
          <c:orientation val="minMax"/>
        </c:scaling>
        <c:axPos val="b"/>
        <c:numFmt formatCode="General" sourceLinked="1"/>
        <c:majorTickMark val="none"/>
        <c:tickLblPos val="nextTo"/>
        <c:txPr>
          <a:bodyPr/>
          <a:lstStyle/>
          <a:p>
            <a:pPr>
              <a:defRPr lang="en-GB" sz="1600"/>
            </a:pPr>
            <a:endParaRPr lang="en-US"/>
          </a:p>
        </c:txPr>
        <c:crossAx val="82836480"/>
        <c:crosses val="autoZero"/>
        <c:auto val="1"/>
        <c:lblAlgn val="ctr"/>
        <c:lblOffset val="100"/>
      </c:catAx>
      <c:valAx>
        <c:axId val="82836480"/>
        <c:scaling>
          <c:orientation val="minMax"/>
        </c:scaling>
        <c:axPos val="l"/>
        <c:majorGridlines>
          <c:spPr>
            <a:ln>
              <a:noFill/>
            </a:ln>
          </c:spPr>
        </c:majorGridlines>
        <c:numFmt formatCode="General" sourceLinked="1"/>
        <c:majorTickMark val="none"/>
        <c:tickLblPos val="nextTo"/>
        <c:txPr>
          <a:bodyPr/>
          <a:lstStyle/>
          <a:p>
            <a:pPr>
              <a:defRPr lang="en-GB" sz="1600"/>
            </a:pPr>
            <a:endParaRPr lang="en-US"/>
          </a:p>
        </c:txPr>
        <c:crossAx val="82834944"/>
        <c:crosses val="autoZero"/>
        <c:crossBetween val="between"/>
      </c:valAx>
      <c:spPr>
        <a:noFill/>
        <a:ln w="25400">
          <a:noFill/>
        </a:ln>
      </c:spPr>
    </c:plotArea>
    <c:legend>
      <c:legendPos val="r"/>
      <c:txPr>
        <a:bodyPr/>
        <a:lstStyle/>
        <a:p>
          <a:pPr>
            <a:defRPr lang="en-GB" sz="1400"/>
          </a:pPr>
          <a:endParaRPr lang="en-US"/>
        </a:p>
      </c:txPr>
    </c:legend>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6E7D018D-748F-47BF-843A-40349A141CAC}" type="datetimeFigureOut">
              <a:rPr lang="en-US" smtClean="0"/>
              <a:pPr/>
              <a:t>9/7/2014</a:t>
            </a:fld>
            <a:endParaRPr lang="en-US"/>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04AC5213-BACC-41AB-9B61-B40CF6C5296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23E9B8FB-2ABD-42C9-A6DA-A6789EAF441D}" type="datetimeFigureOut">
              <a:rPr lang="en-US" smtClean="0"/>
              <a:pPr/>
              <a:t>9/7/2014</a:t>
            </a:fld>
            <a:endParaRPr lang="en-US"/>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BE2A7042-DEED-4AA1-9E89-4A16B257257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214422"/>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2154802-31EC-4345-8A33-05A67DA73FEE}" type="datetimeFigureOut">
              <a:rPr lang="en-US" smtClean="0"/>
              <a:pPr/>
              <a:t>9/7/2014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2154802-31EC-4345-8A33-05A67DA73FEE}" type="datetimeFigureOut">
              <a:rPr lang="en-US" smtClean="0"/>
              <a:pPr/>
              <a:t>9/7/2014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2154802-31EC-4345-8A33-05A67DA73FEE}" type="datetimeFigureOut">
              <a:rPr lang="en-US" smtClean="0"/>
              <a:pPr/>
              <a:t>9/7/2014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userDrawn="1"/>
        </p:nvSpPr>
        <p:spPr>
          <a:xfrm>
            <a:off x="0" y="0"/>
            <a:ext cx="9144000" cy="29289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02154802-31EC-4345-8A33-05A67DA73FEE}" type="datetimeFigureOut">
              <a:rPr lang="en-US" smtClean="0"/>
              <a:pPr/>
              <a:t>9/7/2014</a:t>
            </a:fld>
            <a:endParaRPr lang="en-GB"/>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GB"/>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3D9245D9-8000-45FC-9106-F7ABA7A8FEBE}" type="slidenum">
              <a:rPr lang="en-GB" smtClean="0"/>
              <a:pPr/>
              <a:t>‹#›</a:t>
            </a:fld>
            <a:endParaRPr lang="en-GB"/>
          </a:p>
        </p:txBody>
      </p:sp>
      <p:sp>
        <p:nvSpPr>
          <p:cNvPr id="8" name="Title 7"/>
          <p:cNvSpPr>
            <a:spLocks noGrp="1"/>
          </p:cNvSpPr>
          <p:nvPr>
            <p:ph type="ctrTitle"/>
          </p:nvPr>
        </p:nvSpPr>
        <p:spPr>
          <a:xfrm>
            <a:off x="1071538" y="500042"/>
            <a:ext cx="7429552" cy="2500330"/>
          </a:xfrm>
        </p:spPr>
        <p:txBody>
          <a:bodyPr>
            <a:normAutofit/>
          </a:bodyPr>
          <a:lstStyle>
            <a:lvl1pPr>
              <a:defRPr sz="5400" b="1">
                <a:solidFill>
                  <a:schemeClr val="bg1"/>
                </a:solidFill>
                <a:effectLst>
                  <a:outerShdw blurRad="38100" dist="38100" dir="2700000" algn="tl">
                    <a:srgbClr val="000000">
                      <a:alpha val="43137"/>
                    </a:srgbClr>
                  </a:outerShdw>
                </a:effectLst>
                <a:latin typeface="Algerian" pitchFamily="82" charset="0"/>
              </a:defRPr>
            </a:lvl1pPr>
          </a:lstStyle>
          <a:p>
            <a:r>
              <a:rPr kumimoji="0" lang="en-US" dirty="0" smtClean="0"/>
              <a:t>Click to edit Master title style</a:t>
            </a:r>
            <a:endParaRPr kumimoji="0" lang="en-US" dirty="0"/>
          </a:p>
        </p:txBody>
      </p:sp>
    </p:spTree>
  </p:cSld>
  <p:clrMapOvr>
    <a:overrideClrMapping bg1="lt1" tx1="dk1" bg2="lt2" tx2="dk2" accent1="accent1" accent2="accent2" accent3="accent3" accent4="accent4" accent5="accent5" accent6="accent6" hlink="hlink" folHlink="folHlink"/>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770" decel="100000"/>
                                        <p:tgtEl>
                                          <p:spTgt spid="30"/>
                                        </p:tgtEl>
                                      </p:cBhvr>
                                    </p:animEffect>
                                    <p:animScale>
                                      <p:cBhvr>
                                        <p:cTn id="8" dur="770" decel="100000"/>
                                        <p:tgtEl>
                                          <p:spTgt spid="30"/>
                                        </p:tgtEl>
                                      </p:cBhvr>
                                      <p:from x="10000" y="10000"/>
                                      <p:to x="200000" y="450000"/>
                                    </p:animScale>
                                    <p:animScale>
                                      <p:cBhvr>
                                        <p:cTn id="9" dur="1230" accel="100000" fill="hold">
                                          <p:stCondLst>
                                            <p:cond delay="770"/>
                                          </p:stCondLst>
                                        </p:cTn>
                                        <p:tgtEl>
                                          <p:spTgt spid="30"/>
                                        </p:tgtEl>
                                      </p:cBhvr>
                                      <p:from x="200000" y="450000"/>
                                      <p:to x="100000" y="100000"/>
                                    </p:animScale>
                                    <p:set>
                                      <p:cBhvr>
                                        <p:cTn id="10" dur="770" fill="hold"/>
                                        <p:tgtEl>
                                          <p:spTgt spid="30"/>
                                        </p:tgtEl>
                                        <p:attrNameLst>
                                          <p:attrName>ppt_x</p:attrName>
                                        </p:attrNameLst>
                                      </p:cBhvr>
                                      <p:to>
                                        <p:strVal val="(0.5)"/>
                                      </p:to>
                                    </p:set>
                                    <p:anim from="(0.5)" to="(#ppt_x)" calcmode="lin" valueType="num">
                                      <p:cBhvr>
                                        <p:cTn id="11" dur="1230" accel="100000" fill="hold">
                                          <p:stCondLst>
                                            <p:cond delay="770"/>
                                          </p:stCondLst>
                                        </p:cTn>
                                        <p:tgtEl>
                                          <p:spTgt spid="30"/>
                                        </p:tgtEl>
                                        <p:attrNameLst>
                                          <p:attrName>ppt_x</p:attrName>
                                        </p:attrNameLst>
                                      </p:cBhvr>
                                    </p:anim>
                                    <p:set>
                                      <p:cBhvr>
                                        <p:cTn id="12" dur="770" fill="hold"/>
                                        <p:tgtEl>
                                          <p:spTgt spid="30"/>
                                        </p:tgtEl>
                                        <p:attrNameLst>
                                          <p:attrName>ppt_y</p:attrName>
                                        </p:attrNameLst>
                                      </p:cBhvr>
                                      <p:to>
                                        <p:strVal val="(#ppt_y+0.4)"/>
                                      </p:to>
                                    </p:set>
                                    <p:anim from="(#ppt_y+0.4)" to="(#ppt_y)" calcmode="lin" valueType="num">
                                      <p:cBhvr>
                                        <p:cTn id="13" dur="1230" accel="100000" fill="hold">
                                          <p:stCondLst>
                                            <p:cond delay="770"/>
                                          </p:stCondLst>
                                        </p:cTn>
                                        <p:tgtEl>
                                          <p:spTgt spid="30"/>
                                        </p:tgtEl>
                                        <p:attrNameLst>
                                          <p:attrName>ppt_y</p:attrName>
                                        </p:attrNameLst>
                                      </p:cBhvr>
                                    </p:anim>
                                  </p:childTnLst>
                                </p:cTn>
                              </p:par>
                              <p:par>
                                <p:cTn id="14" presetID="26" presetClass="entr" presetSubtype="0"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down)">
                                      <p:cBhvr>
                                        <p:cTn id="16" dur="580">
                                          <p:stCondLst>
                                            <p:cond delay="0"/>
                                          </p:stCondLst>
                                        </p:cTn>
                                        <p:tgtEl>
                                          <p:spTgt spid="10"/>
                                        </p:tgtEl>
                                      </p:cBhvr>
                                    </p:animEffect>
                                    <p:anim calcmode="lin" valueType="num">
                                      <p:cBhvr>
                                        <p:cTn id="17"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22" dur="26">
                                          <p:stCondLst>
                                            <p:cond delay="650"/>
                                          </p:stCondLst>
                                        </p:cTn>
                                        <p:tgtEl>
                                          <p:spTgt spid="10"/>
                                        </p:tgtEl>
                                      </p:cBhvr>
                                      <p:to x="100000" y="60000"/>
                                    </p:animScale>
                                    <p:animScale>
                                      <p:cBhvr>
                                        <p:cTn id="23" dur="166" decel="50000">
                                          <p:stCondLst>
                                            <p:cond delay="676"/>
                                          </p:stCondLst>
                                        </p:cTn>
                                        <p:tgtEl>
                                          <p:spTgt spid="10"/>
                                        </p:tgtEl>
                                      </p:cBhvr>
                                      <p:to x="100000" y="100000"/>
                                    </p:animScale>
                                    <p:animScale>
                                      <p:cBhvr>
                                        <p:cTn id="24" dur="26">
                                          <p:stCondLst>
                                            <p:cond delay="1312"/>
                                          </p:stCondLst>
                                        </p:cTn>
                                        <p:tgtEl>
                                          <p:spTgt spid="10"/>
                                        </p:tgtEl>
                                      </p:cBhvr>
                                      <p:to x="100000" y="80000"/>
                                    </p:animScale>
                                    <p:animScale>
                                      <p:cBhvr>
                                        <p:cTn id="25" dur="166" decel="50000">
                                          <p:stCondLst>
                                            <p:cond delay="1338"/>
                                          </p:stCondLst>
                                        </p:cTn>
                                        <p:tgtEl>
                                          <p:spTgt spid="10"/>
                                        </p:tgtEl>
                                      </p:cBhvr>
                                      <p:to x="100000" y="100000"/>
                                    </p:animScale>
                                    <p:animScale>
                                      <p:cBhvr>
                                        <p:cTn id="26" dur="26">
                                          <p:stCondLst>
                                            <p:cond delay="1642"/>
                                          </p:stCondLst>
                                        </p:cTn>
                                        <p:tgtEl>
                                          <p:spTgt spid="10"/>
                                        </p:tgtEl>
                                      </p:cBhvr>
                                      <p:to x="100000" y="90000"/>
                                    </p:animScale>
                                    <p:animScale>
                                      <p:cBhvr>
                                        <p:cTn id="27" dur="166" decel="50000">
                                          <p:stCondLst>
                                            <p:cond delay="1668"/>
                                          </p:stCondLst>
                                        </p:cTn>
                                        <p:tgtEl>
                                          <p:spTgt spid="10"/>
                                        </p:tgtEl>
                                      </p:cBhvr>
                                      <p:to x="100000" y="100000"/>
                                    </p:animScale>
                                    <p:animScale>
                                      <p:cBhvr>
                                        <p:cTn id="28" dur="26">
                                          <p:stCondLst>
                                            <p:cond delay="1808"/>
                                          </p:stCondLst>
                                        </p:cTn>
                                        <p:tgtEl>
                                          <p:spTgt spid="10"/>
                                        </p:tgtEl>
                                      </p:cBhvr>
                                      <p:to x="100000" y="95000"/>
                                    </p:animScale>
                                    <p:animScale>
                                      <p:cBhvr>
                                        <p:cTn id="29" dur="166" decel="50000">
                                          <p:stCondLst>
                                            <p:cond delay="1834"/>
                                          </p:stCondLst>
                                        </p:cTn>
                                        <p:tgtEl>
                                          <p:spTgt spid="10"/>
                                        </p:tgtEl>
                                      </p:cBhvr>
                                      <p:to x="100000" y="100000"/>
                                    </p:animScale>
                                  </p:childTnLst>
                                </p:cTn>
                              </p:par>
                              <p:par>
                                <p:cTn id="30" presetID="26" presetClass="entr" presetSubtype="0"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80">
                                          <p:stCondLst>
                                            <p:cond delay="0"/>
                                          </p:stCondLst>
                                        </p:cTn>
                                        <p:tgtEl>
                                          <p:spTgt spid="12"/>
                                        </p:tgtEl>
                                      </p:cBhvr>
                                    </p:animEffect>
                                    <p:anim calcmode="lin" valueType="num">
                                      <p:cBhvr>
                                        <p:cTn id="33"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38" dur="26">
                                          <p:stCondLst>
                                            <p:cond delay="650"/>
                                          </p:stCondLst>
                                        </p:cTn>
                                        <p:tgtEl>
                                          <p:spTgt spid="12"/>
                                        </p:tgtEl>
                                      </p:cBhvr>
                                      <p:to x="100000" y="60000"/>
                                    </p:animScale>
                                    <p:animScale>
                                      <p:cBhvr>
                                        <p:cTn id="39" dur="166" decel="50000">
                                          <p:stCondLst>
                                            <p:cond delay="676"/>
                                          </p:stCondLst>
                                        </p:cTn>
                                        <p:tgtEl>
                                          <p:spTgt spid="12"/>
                                        </p:tgtEl>
                                      </p:cBhvr>
                                      <p:to x="100000" y="100000"/>
                                    </p:animScale>
                                    <p:animScale>
                                      <p:cBhvr>
                                        <p:cTn id="40" dur="26">
                                          <p:stCondLst>
                                            <p:cond delay="1312"/>
                                          </p:stCondLst>
                                        </p:cTn>
                                        <p:tgtEl>
                                          <p:spTgt spid="12"/>
                                        </p:tgtEl>
                                      </p:cBhvr>
                                      <p:to x="100000" y="80000"/>
                                    </p:animScale>
                                    <p:animScale>
                                      <p:cBhvr>
                                        <p:cTn id="41" dur="166" decel="50000">
                                          <p:stCondLst>
                                            <p:cond delay="1338"/>
                                          </p:stCondLst>
                                        </p:cTn>
                                        <p:tgtEl>
                                          <p:spTgt spid="12"/>
                                        </p:tgtEl>
                                      </p:cBhvr>
                                      <p:to x="100000" y="100000"/>
                                    </p:animScale>
                                    <p:animScale>
                                      <p:cBhvr>
                                        <p:cTn id="42" dur="26">
                                          <p:stCondLst>
                                            <p:cond delay="1642"/>
                                          </p:stCondLst>
                                        </p:cTn>
                                        <p:tgtEl>
                                          <p:spTgt spid="12"/>
                                        </p:tgtEl>
                                      </p:cBhvr>
                                      <p:to x="100000" y="90000"/>
                                    </p:animScale>
                                    <p:animScale>
                                      <p:cBhvr>
                                        <p:cTn id="43" dur="166" decel="50000">
                                          <p:stCondLst>
                                            <p:cond delay="1668"/>
                                          </p:stCondLst>
                                        </p:cTn>
                                        <p:tgtEl>
                                          <p:spTgt spid="12"/>
                                        </p:tgtEl>
                                      </p:cBhvr>
                                      <p:to x="100000" y="100000"/>
                                    </p:animScale>
                                    <p:animScale>
                                      <p:cBhvr>
                                        <p:cTn id="44" dur="26">
                                          <p:stCondLst>
                                            <p:cond delay="1808"/>
                                          </p:stCondLst>
                                        </p:cTn>
                                        <p:tgtEl>
                                          <p:spTgt spid="12"/>
                                        </p:tgtEl>
                                      </p:cBhvr>
                                      <p:to x="100000" y="95000"/>
                                    </p:animScale>
                                    <p:animScale>
                                      <p:cBhvr>
                                        <p:cTn id="45" dur="166" decel="50000">
                                          <p:stCondLst>
                                            <p:cond delay="1834"/>
                                          </p:stCondLst>
                                        </p:cTn>
                                        <p:tgtEl>
                                          <p:spTgt spid="12"/>
                                        </p:tgtEl>
                                      </p:cBhvr>
                                      <p:to x="100000" y="100000"/>
                                    </p:animScale>
                                  </p:childTnLst>
                                </p:cTn>
                              </p:par>
                              <p:par>
                                <p:cTn id="46" presetID="26" presetClass="entr" presetSubtype="0" fill="hold" grpId="0" nodeType="with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wipe(down)">
                                      <p:cBhvr>
                                        <p:cTn id="48" dur="580">
                                          <p:stCondLst>
                                            <p:cond delay="0"/>
                                          </p:stCondLst>
                                        </p:cTn>
                                        <p:tgtEl>
                                          <p:spTgt spid="14"/>
                                        </p:tgtEl>
                                      </p:cBhvr>
                                    </p:animEffect>
                                    <p:anim calcmode="lin" valueType="num">
                                      <p:cBhvr>
                                        <p:cTn id="49"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54" dur="26">
                                          <p:stCondLst>
                                            <p:cond delay="650"/>
                                          </p:stCondLst>
                                        </p:cTn>
                                        <p:tgtEl>
                                          <p:spTgt spid="14"/>
                                        </p:tgtEl>
                                      </p:cBhvr>
                                      <p:to x="100000" y="60000"/>
                                    </p:animScale>
                                    <p:animScale>
                                      <p:cBhvr>
                                        <p:cTn id="55" dur="166" decel="50000">
                                          <p:stCondLst>
                                            <p:cond delay="676"/>
                                          </p:stCondLst>
                                        </p:cTn>
                                        <p:tgtEl>
                                          <p:spTgt spid="14"/>
                                        </p:tgtEl>
                                      </p:cBhvr>
                                      <p:to x="100000" y="100000"/>
                                    </p:animScale>
                                    <p:animScale>
                                      <p:cBhvr>
                                        <p:cTn id="56" dur="26">
                                          <p:stCondLst>
                                            <p:cond delay="1312"/>
                                          </p:stCondLst>
                                        </p:cTn>
                                        <p:tgtEl>
                                          <p:spTgt spid="14"/>
                                        </p:tgtEl>
                                      </p:cBhvr>
                                      <p:to x="100000" y="80000"/>
                                    </p:animScale>
                                    <p:animScale>
                                      <p:cBhvr>
                                        <p:cTn id="57" dur="166" decel="50000">
                                          <p:stCondLst>
                                            <p:cond delay="1338"/>
                                          </p:stCondLst>
                                        </p:cTn>
                                        <p:tgtEl>
                                          <p:spTgt spid="14"/>
                                        </p:tgtEl>
                                      </p:cBhvr>
                                      <p:to x="100000" y="100000"/>
                                    </p:animScale>
                                    <p:animScale>
                                      <p:cBhvr>
                                        <p:cTn id="58" dur="26">
                                          <p:stCondLst>
                                            <p:cond delay="1642"/>
                                          </p:stCondLst>
                                        </p:cTn>
                                        <p:tgtEl>
                                          <p:spTgt spid="14"/>
                                        </p:tgtEl>
                                      </p:cBhvr>
                                      <p:to x="100000" y="90000"/>
                                    </p:animScale>
                                    <p:animScale>
                                      <p:cBhvr>
                                        <p:cTn id="59" dur="166" decel="50000">
                                          <p:stCondLst>
                                            <p:cond delay="1668"/>
                                          </p:stCondLst>
                                        </p:cTn>
                                        <p:tgtEl>
                                          <p:spTgt spid="14"/>
                                        </p:tgtEl>
                                      </p:cBhvr>
                                      <p:to x="100000" y="100000"/>
                                    </p:animScale>
                                    <p:animScale>
                                      <p:cBhvr>
                                        <p:cTn id="60" dur="26">
                                          <p:stCondLst>
                                            <p:cond delay="1808"/>
                                          </p:stCondLst>
                                        </p:cTn>
                                        <p:tgtEl>
                                          <p:spTgt spid="14"/>
                                        </p:tgtEl>
                                      </p:cBhvr>
                                      <p:to x="100000" y="95000"/>
                                    </p:animScale>
                                    <p:animScale>
                                      <p:cBhvr>
                                        <p:cTn id="61" dur="166" decel="50000">
                                          <p:stCondLst>
                                            <p:cond delay="1834"/>
                                          </p:stCondLst>
                                        </p:cTn>
                                        <p:tgtEl>
                                          <p:spTgt spid="14"/>
                                        </p:tgtEl>
                                      </p:cBhvr>
                                      <p:to x="100000" y="100000"/>
                                    </p:animScale>
                                  </p:childTnLst>
                                </p:cTn>
                              </p:par>
                              <p:par>
                                <p:cTn id="62" presetID="26" presetClass="entr" presetSubtype="0" fill="hold" grpId="0" nodeType="withEffect">
                                  <p:stCondLst>
                                    <p:cond delay="0"/>
                                  </p:stCondLst>
                                  <p:childTnLst>
                                    <p:set>
                                      <p:cBhvr>
                                        <p:cTn id="63" dur="1" fill="hold">
                                          <p:stCondLst>
                                            <p:cond delay="0"/>
                                          </p:stCondLst>
                                        </p:cTn>
                                        <p:tgtEl>
                                          <p:spTgt spid="19"/>
                                        </p:tgtEl>
                                        <p:attrNameLst>
                                          <p:attrName>style.visibility</p:attrName>
                                        </p:attrNameLst>
                                      </p:cBhvr>
                                      <p:to>
                                        <p:strVal val="visible"/>
                                      </p:to>
                                    </p:set>
                                    <p:animEffect transition="in" filter="wipe(down)">
                                      <p:cBhvr>
                                        <p:cTn id="64" dur="580">
                                          <p:stCondLst>
                                            <p:cond delay="0"/>
                                          </p:stCondLst>
                                        </p:cTn>
                                        <p:tgtEl>
                                          <p:spTgt spid="19"/>
                                        </p:tgtEl>
                                      </p:cBhvr>
                                    </p:animEffect>
                                    <p:anim calcmode="lin" valueType="num">
                                      <p:cBhvr>
                                        <p:cTn id="65"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70" dur="26">
                                          <p:stCondLst>
                                            <p:cond delay="650"/>
                                          </p:stCondLst>
                                        </p:cTn>
                                        <p:tgtEl>
                                          <p:spTgt spid="19"/>
                                        </p:tgtEl>
                                      </p:cBhvr>
                                      <p:to x="100000" y="60000"/>
                                    </p:animScale>
                                    <p:animScale>
                                      <p:cBhvr>
                                        <p:cTn id="71" dur="166" decel="50000">
                                          <p:stCondLst>
                                            <p:cond delay="676"/>
                                          </p:stCondLst>
                                        </p:cTn>
                                        <p:tgtEl>
                                          <p:spTgt spid="19"/>
                                        </p:tgtEl>
                                      </p:cBhvr>
                                      <p:to x="100000" y="100000"/>
                                    </p:animScale>
                                    <p:animScale>
                                      <p:cBhvr>
                                        <p:cTn id="72" dur="26">
                                          <p:stCondLst>
                                            <p:cond delay="1312"/>
                                          </p:stCondLst>
                                        </p:cTn>
                                        <p:tgtEl>
                                          <p:spTgt spid="19"/>
                                        </p:tgtEl>
                                      </p:cBhvr>
                                      <p:to x="100000" y="80000"/>
                                    </p:animScale>
                                    <p:animScale>
                                      <p:cBhvr>
                                        <p:cTn id="73" dur="166" decel="50000">
                                          <p:stCondLst>
                                            <p:cond delay="1338"/>
                                          </p:stCondLst>
                                        </p:cTn>
                                        <p:tgtEl>
                                          <p:spTgt spid="19"/>
                                        </p:tgtEl>
                                      </p:cBhvr>
                                      <p:to x="100000" y="100000"/>
                                    </p:animScale>
                                    <p:animScale>
                                      <p:cBhvr>
                                        <p:cTn id="74" dur="26">
                                          <p:stCondLst>
                                            <p:cond delay="1642"/>
                                          </p:stCondLst>
                                        </p:cTn>
                                        <p:tgtEl>
                                          <p:spTgt spid="19"/>
                                        </p:tgtEl>
                                      </p:cBhvr>
                                      <p:to x="100000" y="90000"/>
                                    </p:animScale>
                                    <p:animScale>
                                      <p:cBhvr>
                                        <p:cTn id="75" dur="166" decel="50000">
                                          <p:stCondLst>
                                            <p:cond delay="1668"/>
                                          </p:stCondLst>
                                        </p:cTn>
                                        <p:tgtEl>
                                          <p:spTgt spid="19"/>
                                        </p:tgtEl>
                                      </p:cBhvr>
                                      <p:to x="100000" y="100000"/>
                                    </p:animScale>
                                    <p:animScale>
                                      <p:cBhvr>
                                        <p:cTn id="76" dur="26">
                                          <p:stCondLst>
                                            <p:cond delay="1808"/>
                                          </p:stCondLst>
                                        </p:cTn>
                                        <p:tgtEl>
                                          <p:spTgt spid="19"/>
                                        </p:tgtEl>
                                      </p:cBhvr>
                                      <p:to x="100000" y="95000"/>
                                    </p:animScale>
                                    <p:animScale>
                                      <p:cBhvr>
                                        <p:cTn id="77" dur="166" decel="50000">
                                          <p:stCondLst>
                                            <p:cond delay="1834"/>
                                          </p:stCondLst>
                                        </p:cTn>
                                        <p:tgtEl>
                                          <p:spTgt spid="19"/>
                                        </p:tgtEl>
                                      </p:cBhvr>
                                      <p:to x="100000" y="100000"/>
                                    </p:animScale>
                                  </p:childTnLst>
                                </p:cTn>
                              </p:par>
                              <p:par>
                                <p:cTn id="78" presetID="26" presetClass="entr" presetSubtype="0" fill="hold" grpId="0" nodeType="withEffect">
                                  <p:stCondLst>
                                    <p:cond delay="0"/>
                                  </p:stCondLst>
                                  <p:childTnLst>
                                    <p:set>
                                      <p:cBhvr>
                                        <p:cTn id="79" dur="1" fill="hold">
                                          <p:stCondLst>
                                            <p:cond delay="0"/>
                                          </p:stCondLst>
                                        </p:cTn>
                                        <p:tgtEl>
                                          <p:spTgt spid="11"/>
                                        </p:tgtEl>
                                        <p:attrNameLst>
                                          <p:attrName>style.visibility</p:attrName>
                                        </p:attrNameLst>
                                      </p:cBhvr>
                                      <p:to>
                                        <p:strVal val="visible"/>
                                      </p:to>
                                    </p:set>
                                    <p:animEffect transition="in" filter="wipe(down)">
                                      <p:cBhvr>
                                        <p:cTn id="80" dur="580">
                                          <p:stCondLst>
                                            <p:cond delay="0"/>
                                          </p:stCondLst>
                                        </p:cTn>
                                        <p:tgtEl>
                                          <p:spTgt spid="11"/>
                                        </p:tgtEl>
                                      </p:cBhvr>
                                    </p:animEffect>
                                    <p:anim calcmode="lin" valueType="num">
                                      <p:cBhvr>
                                        <p:cTn id="81"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82"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83"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84"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85"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86" dur="26">
                                          <p:stCondLst>
                                            <p:cond delay="650"/>
                                          </p:stCondLst>
                                        </p:cTn>
                                        <p:tgtEl>
                                          <p:spTgt spid="11"/>
                                        </p:tgtEl>
                                      </p:cBhvr>
                                      <p:to x="100000" y="60000"/>
                                    </p:animScale>
                                    <p:animScale>
                                      <p:cBhvr>
                                        <p:cTn id="87" dur="166" decel="50000">
                                          <p:stCondLst>
                                            <p:cond delay="676"/>
                                          </p:stCondLst>
                                        </p:cTn>
                                        <p:tgtEl>
                                          <p:spTgt spid="11"/>
                                        </p:tgtEl>
                                      </p:cBhvr>
                                      <p:to x="100000" y="100000"/>
                                    </p:animScale>
                                    <p:animScale>
                                      <p:cBhvr>
                                        <p:cTn id="88" dur="26">
                                          <p:stCondLst>
                                            <p:cond delay="1312"/>
                                          </p:stCondLst>
                                        </p:cTn>
                                        <p:tgtEl>
                                          <p:spTgt spid="11"/>
                                        </p:tgtEl>
                                      </p:cBhvr>
                                      <p:to x="100000" y="80000"/>
                                    </p:animScale>
                                    <p:animScale>
                                      <p:cBhvr>
                                        <p:cTn id="89" dur="166" decel="50000">
                                          <p:stCondLst>
                                            <p:cond delay="1338"/>
                                          </p:stCondLst>
                                        </p:cTn>
                                        <p:tgtEl>
                                          <p:spTgt spid="11"/>
                                        </p:tgtEl>
                                      </p:cBhvr>
                                      <p:to x="100000" y="100000"/>
                                    </p:animScale>
                                    <p:animScale>
                                      <p:cBhvr>
                                        <p:cTn id="90" dur="26">
                                          <p:stCondLst>
                                            <p:cond delay="1642"/>
                                          </p:stCondLst>
                                        </p:cTn>
                                        <p:tgtEl>
                                          <p:spTgt spid="11"/>
                                        </p:tgtEl>
                                      </p:cBhvr>
                                      <p:to x="100000" y="90000"/>
                                    </p:animScale>
                                    <p:animScale>
                                      <p:cBhvr>
                                        <p:cTn id="91" dur="166" decel="50000">
                                          <p:stCondLst>
                                            <p:cond delay="1668"/>
                                          </p:stCondLst>
                                        </p:cTn>
                                        <p:tgtEl>
                                          <p:spTgt spid="11"/>
                                        </p:tgtEl>
                                      </p:cBhvr>
                                      <p:to x="100000" y="100000"/>
                                    </p:animScale>
                                    <p:animScale>
                                      <p:cBhvr>
                                        <p:cTn id="92" dur="26">
                                          <p:stCondLst>
                                            <p:cond delay="1808"/>
                                          </p:stCondLst>
                                        </p:cTn>
                                        <p:tgtEl>
                                          <p:spTgt spid="11"/>
                                        </p:tgtEl>
                                      </p:cBhvr>
                                      <p:to x="100000" y="95000"/>
                                    </p:animScale>
                                    <p:animScale>
                                      <p:cBhvr>
                                        <p:cTn id="93" dur="166" decel="50000">
                                          <p:stCondLst>
                                            <p:cond delay="1834"/>
                                          </p:stCondLst>
                                        </p:cTn>
                                        <p:tgtEl>
                                          <p:spTgt spid="11"/>
                                        </p:tgtEl>
                                      </p:cBhvr>
                                      <p:to x="100000" y="100000"/>
                                    </p:animScale>
                                  </p:childTnLst>
                                </p:cTn>
                              </p:par>
                              <p:par>
                                <p:cTn id="94" presetID="26" presetClass="entr" presetSubtype="0" fill="hold" grpId="0" nodeType="withEffect">
                                  <p:stCondLst>
                                    <p:cond delay="0"/>
                                  </p:stCondLst>
                                  <p:childTnLst>
                                    <p:set>
                                      <p:cBhvr>
                                        <p:cTn id="95" dur="1" fill="hold">
                                          <p:stCondLst>
                                            <p:cond delay="0"/>
                                          </p:stCondLst>
                                        </p:cTn>
                                        <p:tgtEl>
                                          <p:spTgt spid="18"/>
                                        </p:tgtEl>
                                        <p:attrNameLst>
                                          <p:attrName>style.visibility</p:attrName>
                                        </p:attrNameLst>
                                      </p:cBhvr>
                                      <p:to>
                                        <p:strVal val="visible"/>
                                      </p:to>
                                    </p:set>
                                    <p:animEffect transition="in" filter="wipe(down)">
                                      <p:cBhvr>
                                        <p:cTn id="96" dur="580">
                                          <p:stCondLst>
                                            <p:cond delay="0"/>
                                          </p:stCondLst>
                                        </p:cTn>
                                        <p:tgtEl>
                                          <p:spTgt spid="18"/>
                                        </p:tgtEl>
                                      </p:cBhvr>
                                    </p:animEffect>
                                    <p:anim calcmode="lin" valueType="num">
                                      <p:cBhvr>
                                        <p:cTn id="97"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98"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99"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100"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101"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102" dur="26">
                                          <p:stCondLst>
                                            <p:cond delay="650"/>
                                          </p:stCondLst>
                                        </p:cTn>
                                        <p:tgtEl>
                                          <p:spTgt spid="18"/>
                                        </p:tgtEl>
                                      </p:cBhvr>
                                      <p:to x="100000" y="60000"/>
                                    </p:animScale>
                                    <p:animScale>
                                      <p:cBhvr>
                                        <p:cTn id="103" dur="166" decel="50000">
                                          <p:stCondLst>
                                            <p:cond delay="676"/>
                                          </p:stCondLst>
                                        </p:cTn>
                                        <p:tgtEl>
                                          <p:spTgt spid="18"/>
                                        </p:tgtEl>
                                      </p:cBhvr>
                                      <p:to x="100000" y="100000"/>
                                    </p:animScale>
                                    <p:animScale>
                                      <p:cBhvr>
                                        <p:cTn id="104" dur="26">
                                          <p:stCondLst>
                                            <p:cond delay="1312"/>
                                          </p:stCondLst>
                                        </p:cTn>
                                        <p:tgtEl>
                                          <p:spTgt spid="18"/>
                                        </p:tgtEl>
                                      </p:cBhvr>
                                      <p:to x="100000" y="80000"/>
                                    </p:animScale>
                                    <p:animScale>
                                      <p:cBhvr>
                                        <p:cTn id="105" dur="166" decel="50000">
                                          <p:stCondLst>
                                            <p:cond delay="1338"/>
                                          </p:stCondLst>
                                        </p:cTn>
                                        <p:tgtEl>
                                          <p:spTgt spid="18"/>
                                        </p:tgtEl>
                                      </p:cBhvr>
                                      <p:to x="100000" y="100000"/>
                                    </p:animScale>
                                    <p:animScale>
                                      <p:cBhvr>
                                        <p:cTn id="106" dur="26">
                                          <p:stCondLst>
                                            <p:cond delay="1642"/>
                                          </p:stCondLst>
                                        </p:cTn>
                                        <p:tgtEl>
                                          <p:spTgt spid="18"/>
                                        </p:tgtEl>
                                      </p:cBhvr>
                                      <p:to x="100000" y="90000"/>
                                    </p:animScale>
                                    <p:animScale>
                                      <p:cBhvr>
                                        <p:cTn id="107" dur="166" decel="50000">
                                          <p:stCondLst>
                                            <p:cond delay="1668"/>
                                          </p:stCondLst>
                                        </p:cTn>
                                        <p:tgtEl>
                                          <p:spTgt spid="18"/>
                                        </p:tgtEl>
                                      </p:cBhvr>
                                      <p:to x="100000" y="100000"/>
                                    </p:animScale>
                                    <p:animScale>
                                      <p:cBhvr>
                                        <p:cTn id="108" dur="26">
                                          <p:stCondLst>
                                            <p:cond delay="1808"/>
                                          </p:stCondLst>
                                        </p:cTn>
                                        <p:tgtEl>
                                          <p:spTgt spid="18"/>
                                        </p:tgtEl>
                                      </p:cBhvr>
                                      <p:to x="100000" y="95000"/>
                                    </p:animScale>
                                    <p:animScale>
                                      <p:cBhvr>
                                        <p:cTn id="109" dur="166" decel="50000">
                                          <p:stCondLst>
                                            <p:cond delay="1834"/>
                                          </p:stCondLst>
                                        </p:cTn>
                                        <p:tgtEl>
                                          <p:spTgt spid="18"/>
                                        </p:tgtEl>
                                      </p:cBhvr>
                                      <p:to x="100000" y="100000"/>
                                    </p:animScale>
                                  </p:childTnLst>
                                </p:cTn>
                              </p:par>
                              <p:par>
                                <p:cTn id="110" presetID="26" presetClass="entr" presetSubtype="0" fill="hold" grpId="0" nodeType="withEffect">
                                  <p:stCondLst>
                                    <p:cond delay="0"/>
                                  </p:stCondLst>
                                  <p:childTnLst>
                                    <p:set>
                                      <p:cBhvr>
                                        <p:cTn id="111" dur="1" fill="hold">
                                          <p:stCondLst>
                                            <p:cond delay="0"/>
                                          </p:stCondLst>
                                        </p:cTn>
                                        <p:tgtEl>
                                          <p:spTgt spid="20"/>
                                        </p:tgtEl>
                                        <p:attrNameLst>
                                          <p:attrName>style.visibility</p:attrName>
                                        </p:attrNameLst>
                                      </p:cBhvr>
                                      <p:to>
                                        <p:strVal val="visible"/>
                                      </p:to>
                                    </p:set>
                                    <p:animEffect transition="in" filter="wipe(down)">
                                      <p:cBhvr>
                                        <p:cTn id="112" dur="580">
                                          <p:stCondLst>
                                            <p:cond delay="0"/>
                                          </p:stCondLst>
                                        </p:cTn>
                                        <p:tgtEl>
                                          <p:spTgt spid="20"/>
                                        </p:tgtEl>
                                      </p:cBhvr>
                                    </p:animEffect>
                                    <p:anim calcmode="lin" valueType="num">
                                      <p:cBhvr>
                                        <p:cTn id="113"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114"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15"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116"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117"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118" dur="26">
                                          <p:stCondLst>
                                            <p:cond delay="650"/>
                                          </p:stCondLst>
                                        </p:cTn>
                                        <p:tgtEl>
                                          <p:spTgt spid="20"/>
                                        </p:tgtEl>
                                      </p:cBhvr>
                                      <p:to x="100000" y="60000"/>
                                    </p:animScale>
                                    <p:animScale>
                                      <p:cBhvr>
                                        <p:cTn id="119" dur="166" decel="50000">
                                          <p:stCondLst>
                                            <p:cond delay="676"/>
                                          </p:stCondLst>
                                        </p:cTn>
                                        <p:tgtEl>
                                          <p:spTgt spid="20"/>
                                        </p:tgtEl>
                                      </p:cBhvr>
                                      <p:to x="100000" y="100000"/>
                                    </p:animScale>
                                    <p:animScale>
                                      <p:cBhvr>
                                        <p:cTn id="120" dur="26">
                                          <p:stCondLst>
                                            <p:cond delay="1312"/>
                                          </p:stCondLst>
                                        </p:cTn>
                                        <p:tgtEl>
                                          <p:spTgt spid="20"/>
                                        </p:tgtEl>
                                      </p:cBhvr>
                                      <p:to x="100000" y="80000"/>
                                    </p:animScale>
                                    <p:animScale>
                                      <p:cBhvr>
                                        <p:cTn id="121" dur="166" decel="50000">
                                          <p:stCondLst>
                                            <p:cond delay="1338"/>
                                          </p:stCondLst>
                                        </p:cTn>
                                        <p:tgtEl>
                                          <p:spTgt spid="20"/>
                                        </p:tgtEl>
                                      </p:cBhvr>
                                      <p:to x="100000" y="100000"/>
                                    </p:animScale>
                                    <p:animScale>
                                      <p:cBhvr>
                                        <p:cTn id="122" dur="26">
                                          <p:stCondLst>
                                            <p:cond delay="1642"/>
                                          </p:stCondLst>
                                        </p:cTn>
                                        <p:tgtEl>
                                          <p:spTgt spid="20"/>
                                        </p:tgtEl>
                                      </p:cBhvr>
                                      <p:to x="100000" y="90000"/>
                                    </p:animScale>
                                    <p:animScale>
                                      <p:cBhvr>
                                        <p:cTn id="123" dur="166" decel="50000">
                                          <p:stCondLst>
                                            <p:cond delay="1668"/>
                                          </p:stCondLst>
                                        </p:cTn>
                                        <p:tgtEl>
                                          <p:spTgt spid="20"/>
                                        </p:tgtEl>
                                      </p:cBhvr>
                                      <p:to x="100000" y="100000"/>
                                    </p:animScale>
                                    <p:animScale>
                                      <p:cBhvr>
                                        <p:cTn id="124" dur="26">
                                          <p:stCondLst>
                                            <p:cond delay="1808"/>
                                          </p:stCondLst>
                                        </p:cTn>
                                        <p:tgtEl>
                                          <p:spTgt spid="20"/>
                                        </p:tgtEl>
                                      </p:cBhvr>
                                      <p:to x="100000" y="95000"/>
                                    </p:animScale>
                                    <p:animScale>
                                      <p:cBhvr>
                                        <p:cTn id="125" dur="166" decel="50000">
                                          <p:stCondLst>
                                            <p:cond delay="1834"/>
                                          </p:stCondLst>
                                        </p:cTn>
                                        <p:tgtEl>
                                          <p:spTgt spid="20"/>
                                        </p:tgtEl>
                                      </p:cBhvr>
                                      <p:to x="100000" y="100000"/>
                                    </p:animScale>
                                  </p:childTnLst>
                                </p:cTn>
                              </p:par>
                              <p:par>
                                <p:cTn id="126" presetID="26" presetClass="entr" presetSubtype="0" fill="hold" grpId="0" nodeType="withEffect">
                                  <p:stCondLst>
                                    <p:cond delay="0"/>
                                  </p:stCondLst>
                                  <p:childTnLst>
                                    <p:set>
                                      <p:cBhvr>
                                        <p:cTn id="127" dur="1" fill="hold">
                                          <p:stCondLst>
                                            <p:cond delay="0"/>
                                          </p:stCondLst>
                                        </p:cTn>
                                        <p:tgtEl>
                                          <p:spTgt spid="16"/>
                                        </p:tgtEl>
                                        <p:attrNameLst>
                                          <p:attrName>style.visibility</p:attrName>
                                        </p:attrNameLst>
                                      </p:cBhvr>
                                      <p:to>
                                        <p:strVal val="visible"/>
                                      </p:to>
                                    </p:set>
                                    <p:animEffect transition="in" filter="wipe(down)">
                                      <p:cBhvr>
                                        <p:cTn id="128" dur="580">
                                          <p:stCondLst>
                                            <p:cond delay="0"/>
                                          </p:stCondLst>
                                        </p:cTn>
                                        <p:tgtEl>
                                          <p:spTgt spid="16"/>
                                        </p:tgtEl>
                                      </p:cBhvr>
                                    </p:animEffect>
                                    <p:anim calcmode="lin" valueType="num">
                                      <p:cBhvr>
                                        <p:cTn id="129"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30"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31"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32"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33"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34" dur="26">
                                          <p:stCondLst>
                                            <p:cond delay="650"/>
                                          </p:stCondLst>
                                        </p:cTn>
                                        <p:tgtEl>
                                          <p:spTgt spid="16"/>
                                        </p:tgtEl>
                                      </p:cBhvr>
                                      <p:to x="100000" y="60000"/>
                                    </p:animScale>
                                    <p:animScale>
                                      <p:cBhvr>
                                        <p:cTn id="135" dur="166" decel="50000">
                                          <p:stCondLst>
                                            <p:cond delay="676"/>
                                          </p:stCondLst>
                                        </p:cTn>
                                        <p:tgtEl>
                                          <p:spTgt spid="16"/>
                                        </p:tgtEl>
                                      </p:cBhvr>
                                      <p:to x="100000" y="100000"/>
                                    </p:animScale>
                                    <p:animScale>
                                      <p:cBhvr>
                                        <p:cTn id="136" dur="26">
                                          <p:stCondLst>
                                            <p:cond delay="1312"/>
                                          </p:stCondLst>
                                        </p:cTn>
                                        <p:tgtEl>
                                          <p:spTgt spid="16"/>
                                        </p:tgtEl>
                                      </p:cBhvr>
                                      <p:to x="100000" y="80000"/>
                                    </p:animScale>
                                    <p:animScale>
                                      <p:cBhvr>
                                        <p:cTn id="137" dur="166" decel="50000">
                                          <p:stCondLst>
                                            <p:cond delay="1338"/>
                                          </p:stCondLst>
                                        </p:cTn>
                                        <p:tgtEl>
                                          <p:spTgt spid="16"/>
                                        </p:tgtEl>
                                      </p:cBhvr>
                                      <p:to x="100000" y="100000"/>
                                    </p:animScale>
                                    <p:animScale>
                                      <p:cBhvr>
                                        <p:cTn id="138" dur="26">
                                          <p:stCondLst>
                                            <p:cond delay="1642"/>
                                          </p:stCondLst>
                                        </p:cTn>
                                        <p:tgtEl>
                                          <p:spTgt spid="16"/>
                                        </p:tgtEl>
                                      </p:cBhvr>
                                      <p:to x="100000" y="90000"/>
                                    </p:animScale>
                                    <p:animScale>
                                      <p:cBhvr>
                                        <p:cTn id="139" dur="166" decel="50000">
                                          <p:stCondLst>
                                            <p:cond delay="1668"/>
                                          </p:stCondLst>
                                        </p:cTn>
                                        <p:tgtEl>
                                          <p:spTgt spid="16"/>
                                        </p:tgtEl>
                                      </p:cBhvr>
                                      <p:to x="100000" y="100000"/>
                                    </p:animScale>
                                    <p:animScale>
                                      <p:cBhvr>
                                        <p:cTn id="140" dur="26">
                                          <p:stCondLst>
                                            <p:cond delay="1808"/>
                                          </p:stCondLst>
                                        </p:cTn>
                                        <p:tgtEl>
                                          <p:spTgt spid="16"/>
                                        </p:tgtEl>
                                      </p:cBhvr>
                                      <p:to x="100000" y="95000"/>
                                    </p:animScale>
                                    <p:animScale>
                                      <p:cBhvr>
                                        <p:cTn id="141" dur="166" decel="50000">
                                          <p:stCondLst>
                                            <p:cond delay="1834"/>
                                          </p:stCondLst>
                                        </p:cTn>
                                        <p:tgtEl>
                                          <p:spTgt spid="16"/>
                                        </p:tgtEl>
                                      </p:cBhvr>
                                      <p:to x="100000" y="100000"/>
                                    </p:animScale>
                                  </p:childTnLst>
                                </p:cTn>
                              </p:par>
                              <p:par>
                                <p:cTn id="142" presetID="26" presetClass="entr" presetSubtype="0" fill="hold" grpId="0" nodeType="withEffect">
                                  <p:stCondLst>
                                    <p:cond delay="0"/>
                                  </p:stCondLst>
                                  <p:childTnLst>
                                    <p:set>
                                      <p:cBhvr>
                                        <p:cTn id="143" dur="1" fill="hold">
                                          <p:stCondLst>
                                            <p:cond delay="0"/>
                                          </p:stCondLst>
                                        </p:cTn>
                                        <p:tgtEl>
                                          <p:spTgt spid="15"/>
                                        </p:tgtEl>
                                        <p:attrNameLst>
                                          <p:attrName>style.visibility</p:attrName>
                                        </p:attrNameLst>
                                      </p:cBhvr>
                                      <p:to>
                                        <p:strVal val="visible"/>
                                      </p:to>
                                    </p:set>
                                    <p:animEffect transition="in" filter="wipe(down)">
                                      <p:cBhvr>
                                        <p:cTn id="144" dur="580">
                                          <p:stCondLst>
                                            <p:cond delay="0"/>
                                          </p:stCondLst>
                                        </p:cTn>
                                        <p:tgtEl>
                                          <p:spTgt spid="15"/>
                                        </p:tgtEl>
                                      </p:cBhvr>
                                    </p:animEffect>
                                    <p:anim calcmode="lin" valueType="num">
                                      <p:cBhvr>
                                        <p:cTn id="145"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46"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47"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48"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49"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50" dur="26">
                                          <p:stCondLst>
                                            <p:cond delay="650"/>
                                          </p:stCondLst>
                                        </p:cTn>
                                        <p:tgtEl>
                                          <p:spTgt spid="15"/>
                                        </p:tgtEl>
                                      </p:cBhvr>
                                      <p:to x="100000" y="60000"/>
                                    </p:animScale>
                                    <p:animScale>
                                      <p:cBhvr>
                                        <p:cTn id="151" dur="166" decel="50000">
                                          <p:stCondLst>
                                            <p:cond delay="676"/>
                                          </p:stCondLst>
                                        </p:cTn>
                                        <p:tgtEl>
                                          <p:spTgt spid="15"/>
                                        </p:tgtEl>
                                      </p:cBhvr>
                                      <p:to x="100000" y="100000"/>
                                    </p:animScale>
                                    <p:animScale>
                                      <p:cBhvr>
                                        <p:cTn id="152" dur="26">
                                          <p:stCondLst>
                                            <p:cond delay="1312"/>
                                          </p:stCondLst>
                                        </p:cTn>
                                        <p:tgtEl>
                                          <p:spTgt spid="15"/>
                                        </p:tgtEl>
                                      </p:cBhvr>
                                      <p:to x="100000" y="80000"/>
                                    </p:animScale>
                                    <p:animScale>
                                      <p:cBhvr>
                                        <p:cTn id="153" dur="166" decel="50000">
                                          <p:stCondLst>
                                            <p:cond delay="1338"/>
                                          </p:stCondLst>
                                        </p:cTn>
                                        <p:tgtEl>
                                          <p:spTgt spid="15"/>
                                        </p:tgtEl>
                                      </p:cBhvr>
                                      <p:to x="100000" y="100000"/>
                                    </p:animScale>
                                    <p:animScale>
                                      <p:cBhvr>
                                        <p:cTn id="154" dur="26">
                                          <p:stCondLst>
                                            <p:cond delay="1642"/>
                                          </p:stCondLst>
                                        </p:cTn>
                                        <p:tgtEl>
                                          <p:spTgt spid="15"/>
                                        </p:tgtEl>
                                      </p:cBhvr>
                                      <p:to x="100000" y="90000"/>
                                    </p:animScale>
                                    <p:animScale>
                                      <p:cBhvr>
                                        <p:cTn id="155" dur="166" decel="50000">
                                          <p:stCondLst>
                                            <p:cond delay="1668"/>
                                          </p:stCondLst>
                                        </p:cTn>
                                        <p:tgtEl>
                                          <p:spTgt spid="15"/>
                                        </p:tgtEl>
                                      </p:cBhvr>
                                      <p:to x="100000" y="100000"/>
                                    </p:animScale>
                                    <p:animScale>
                                      <p:cBhvr>
                                        <p:cTn id="156" dur="26">
                                          <p:stCondLst>
                                            <p:cond delay="1808"/>
                                          </p:stCondLst>
                                        </p:cTn>
                                        <p:tgtEl>
                                          <p:spTgt spid="15"/>
                                        </p:tgtEl>
                                      </p:cBhvr>
                                      <p:to x="100000" y="95000"/>
                                    </p:animScale>
                                    <p:animScale>
                                      <p:cBhvr>
                                        <p:cTn id="157" dur="166" decel="50000">
                                          <p:stCondLst>
                                            <p:cond delay="1834"/>
                                          </p:stCondLst>
                                        </p:cTn>
                                        <p:tgtEl>
                                          <p:spTgt spid="15"/>
                                        </p:tgtEl>
                                      </p:cBhvr>
                                      <p:to x="100000" y="100000"/>
                                    </p:animScale>
                                  </p:childTnLst>
                                </p:cTn>
                              </p:par>
                              <p:par>
                                <p:cTn id="158" presetID="26" presetClass="entr" presetSubtype="0" fill="hold" grpId="0" nodeType="withEffect">
                                  <p:stCondLst>
                                    <p:cond delay="0"/>
                                  </p:stCondLst>
                                  <p:childTnLst>
                                    <p:set>
                                      <p:cBhvr>
                                        <p:cTn id="159" dur="1" fill="hold">
                                          <p:stCondLst>
                                            <p:cond delay="0"/>
                                          </p:stCondLst>
                                        </p:cTn>
                                        <p:tgtEl>
                                          <p:spTgt spid="27"/>
                                        </p:tgtEl>
                                        <p:attrNameLst>
                                          <p:attrName>style.visibility</p:attrName>
                                        </p:attrNameLst>
                                      </p:cBhvr>
                                      <p:to>
                                        <p:strVal val="visible"/>
                                      </p:to>
                                    </p:set>
                                    <p:animEffect transition="in" filter="wipe(down)">
                                      <p:cBhvr>
                                        <p:cTn id="160" dur="580">
                                          <p:stCondLst>
                                            <p:cond delay="0"/>
                                          </p:stCondLst>
                                        </p:cTn>
                                        <p:tgtEl>
                                          <p:spTgt spid="27"/>
                                        </p:tgtEl>
                                      </p:cBhvr>
                                    </p:animEffect>
                                    <p:anim calcmode="lin" valueType="num">
                                      <p:cBhvr>
                                        <p:cTn id="161"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162"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163"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164"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165"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166" dur="26">
                                          <p:stCondLst>
                                            <p:cond delay="650"/>
                                          </p:stCondLst>
                                        </p:cTn>
                                        <p:tgtEl>
                                          <p:spTgt spid="27"/>
                                        </p:tgtEl>
                                      </p:cBhvr>
                                      <p:to x="100000" y="60000"/>
                                    </p:animScale>
                                    <p:animScale>
                                      <p:cBhvr>
                                        <p:cTn id="167" dur="166" decel="50000">
                                          <p:stCondLst>
                                            <p:cond delay="676"/>
                                          </p:stCondLst>
                                        </p:cTn>
                                        <p:tgtEl>
                                          <p:spTgt spid="27"/>
                                        </p:tgtEl>
                                      </p:cBhvr>
                                      <p:to x="100000" y="100000"/>
                                    </p:animScale>
                                    <p:animScale>
                                      <p:cBhvr>
                                        <p:cTn id="168" dur="26">
                                          <p:stCondLst>
                                            <p:cond delay="1312"/>
                                          </p:stCondLst>
                                        </p:cTn>
                                        <p:tgtEl>
                                          <p:spTgt spid="27"/>
                                        </p:tgtEl>
                                      </p:cBhvr>
                                      <p:to x="100000" y="80000"/>
                                    </p:animScale>
                                    <p:animScale>
                                      <p:cBhvr>
                                        <p:cTn id="169" dur="166" decel="50000">
                                          <p:stCondLst>
                                            <p:cond delay="1338"/>
                                          </p:stCondLst>
                                        </p:cTn>
                                        <p:tgtEl>
                                          <p:spTgt spid="27"/>
                                        </p:tgtEl>
                                      </p:cBhvr>
                                      <p:to x="100000" y="100000"/>
                                    </p:animScale>
                                    <p:animScale>
                                      <p:cBhvr>
                                        <p:cTn id="170" dur="26">
                                          <p:stCondLst>
                                            <p:cond delay="1642"/>
                                          </p:stCondLst>
                                        </p:cTn>
                                        <p:tgtEl>
                                          <p:spTgt spid="27"/>
                                        </p:tgtEl>
                                      </p:cBhvr>
                                      <p:to x="100000" y="90000"/>
                                    </p:animScale>
                                    <p:animScale>
                                      <p:cBhvr>
                                        <p:cTn id="171" dur="166" decel="50000">
                                          <p:stCondLst>
                                            <p:cond delay="1668"/>
                                          </p:stCondLst>
                                        </p:cTn>
                                        <p:tgtEl>
                                          <p:spTgt spid="27"/>
                                        </p:tgtEl>
                                      </p:cBhvr>
                                      <p:to x="100000" y="100000"/>
                                    </p:animScale>
                                    <p:animScale>
                                      <p:cBhvr>
                                        <p:cTn id="172" dur="26">
                                          <p:stCondLst>
                                            <p:cond delay="1808"/>
                                          </p:stCondLst>
                                        </p:cTn>
                                        <p:tgtEl>
                                          <p:spTgt spid="27"/>
                                        </p:tgtEl>
                                      </p:cBhvr>
                                      <p:to x="100000" y="95000"/>
                                    </p:animScale>
                                    <p:animScale>
                                      <p:cBhvr>
                                        <p:cTn id="173" dur="166" decel="50000">
                                          <p:stCondLst>
                                            <p:cond delay="1834"/>
                                          </p:stCondLst>
                                        </p:cTn>
                                        <p:tgtEl>
                                          <p:spTgt spid="27"/>
                                        </p:tgtEl>
                                      </p:cBhvr>
                                      <p:to x="100000" y="100000"/>
                                    </p:animScale>
                                  </p:childTnLst>
                                </p:cTn>
                              </p:par>
                              <p:par>
                                <p:cTn id="174" presetID="26" presetClass="entr" presetSubtype="0" fill="hold" grpId="0" nodeType="withEffect">
                                  <p:stCondLst>
                                    <p:cond delay="0"/>
                                  </p:stCondLst>
                                  <p:childTnLst>
                                    <p:set>
                                      <p:cBhvr>
                                        <p:cTn id="175" dur="1" fill="hold">
                                          <p:stCondLst>
                                            <p:cond delay="0"/>
                                          </p:stCondLst>
                                        </p:cTn>
                                        <p:tgtEl>
                                          <p:spTgt spid="24"/>
                                        </p:tgtEl>
                                        <p:attrNameLst>
                                          <p:attrName>style.visibility</p:attrName>
                                        </p:attrNameLst>
                                      </p:cBhvr>
                                      <p:to>
                                        <p:strVal val="visible"/>
                                      </p:to>
                                    </p:set>
                                    <p:animEffect transition="in" filter="wipe(down)">
                                      <p:cBhvr>
                                        <p:cTn id="176" dur="580">
                                          <p:stCondLst>
                                            <p:cond delay="0"/>
                                          </p:stCondLst>
                                        </p:cTn>
                                        <p:tgtEl>
                                          <p:spTgt spid="24"/>
                                        </p:tgtEl>
                                      </p:cBhvr>
                                    </p:animEffect>
                                    <p:anim calcmode="lin" valueType="num">
                                      <p:cBhvr>
                                        <p:cTn id="177"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78"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79"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80"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81"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82" dur="26">
                                          <p:stCondLst>
                                            <p:cond delay="650"/>
                                          </p:stCondLst>
                                        </p:cTn>
                                        <p:tgtEl>
                                          <p:spTgt spid="24"/>
                                        </p:tgtEl>
                                      </p:cBhvr>
                                      <p:to x="100000" y="60000"/>
                                    </p:animScale>
                                    <p:animScale>
                                      <p:cBhvr>
                                        <p:cTn id="183" dur="166" decel="50000">
                                          <p:stCondLst>
                                            <p:cond delay="676"/>
                                          </p:stCondLst>
                                        </p:cTn>
                                        <p:tgtEl>
                                          <p:spTgt spid="24"/>
                                        </p:tgtEl>
                                      </p:cBhvr>
                                      <p:to x="100000" y="100000"/>
                                    </p:animScale>
                                    <p:animScale>
                                      <p:cBhvr>
                                        <p:cTn id="184" dur="26">
                                          <p:stCondLst>
                                            <p:cond delay="1312"/>
                                          </p:stCondLst>
                                        </p:cTn>
                                        <p:tgtEl>
                                          <p:spTgt spid="24"/>
                                        </p:tgtEl>
                                      </p:cBhvr>
                                      <p:to x="100000" y="80000"/>
                                    </p:animScale>
                                    <p:animScale>
                                      <p:cBhvr>
                                        <p:cTn id="185" dur="166" decel="50000">
                                          <p:stCondLst>
                                            <p:cond delay="1338"/>
                                          </p:stCondLst>
                                        </p:cTn>
                                        <p:tgtEl>
                                          <p:spTgt spid="24"/>
                                        </p:tgtEl>
                                      </p:cBhvr>
                                      <p:to x="100000" y="100000"/>
                                    </p:animScale>
                                    <p:animScale>
                                      <p:cBhvr>
                                        <p:cTn id="186" dur="26">
                                          <p:stCondLst>
                                            <p:cond delay="1642"/>
                                          </p:stCondLst>
                                        </p:cTn>
                                        <p:tgtEl>
                                          <p:spTgt spid="24"/>
                                        </p:tgtEl>
                                      </p:cBhvr>
                                      <p:to x="100000" y="90000"/>
                                    </p:animScale>
                                    <p:animScale>
                                      <p:cBhvr>
                                        <p:cTn id="187" dur="166" decel="50000">
                                          <p:stCondLst>
                                            <p:cond delay="1668"/>
                                          </p:stCondLst>
                                        </p:cTn>
                                        <p:tgtEl>
                                          <p:spTgt spid="24"/>
                                        </p:tgtEl>
                                      </p:cBhvr>
                                      <p:to x="100000" y="100000"/>
                                    </p:animScale>
                                    <p:animScale>
                                      <p:cBhvr>
                                        <p:cTn id="188" dur="26">
                                          <p:stCondLst>
                                            <p:cond delay="1808"/>
                                          </p:stCondLst>
                                        </p:cTn>
                                        <p:tgtEl>
                                          <p:spTgt spid="24"/>
                                        </p:tgtEl>
                                      </p:cBhvr>
                                      <p:to x="100000" y="95000"/>
                                    </p:animScale>
                                    <p:animScale>
                                      <p:cBhvr>
                                        <p:cTn id="189" dur="166" decel="50000">
                                          <p:stCondLst>
                                            <p:cond delay="1834"/>
                                          </p:stCondLst>
                                        </p:cTn>
                                        <p:tgtEl>
                                          <p:spTgt spid="2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4" grpId="0" animBg="1"/>
      <p:bldP spid="19" grpId="0" animBg="1"/>
      <p:bldP spid="11" grpId="0" animBg="1"/>
      <p:bldP spid="18" grpId="0" animBg="1"/>
      <p:bldP spid="20" grpId="0" animBg="1"/>
      <p:bldP spid="16" grpId="0" animBg="1"/>
      <p:bldP spid="15" grpId="0" animBg="1"/>
      <p:bldP spid="27" grpId="0" animBg="1"/>
      <p:bldP spid="24" grpId="0" animBg="1"/>
      <p:bldP spid="30" grpId="0" animBg="1"/>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02154802-31EC-4345-8A33-05A67DA73FEE}" type="datetimeFigureOut">
              <a:rPr lang="en-US" smtClean="0"/>
              <a:pPr/>
              <a:t>9/7/2014</a:t>
            </a:fld>
            <a:endParaRPr lang="en-GB"/>
          </a:p>
        </p:txBody>
      </p:sp>
      <p:sp>
        <p:nvSpPr>
          <p:cNvPr id="9" name="Slide Number Placeholder 8"/>
          <p:cNvSpPr>
            <a:spLocks noGrp="1"/>
          </p:cNvSpPr>
          <p:nvPr>
            <p:ph type="sldNum" sz="quarter" idx="15"/>
          </p:nvPr>
        </p:nvSpPr>
        <p:spPr/>
        <p:txBody>
          <a:bodyPr rtlCol="0"/>
          <a:lstStyle/>
          <a:p>
            <a:fld id="{3D9245D9-8000-45FC-9106-F7ABA7A8FEBE}" type="slidenum">
              <a:rPr lang="en-GB" smtClean="0"/>
              <a:pPr/>
              <a:t>‹#›</a:t>
            </a:fld>
            <a:endParaRPr lang="en-GB"/>
          </a:p>
        </p:txBody>
      </p:sp>
      <p:sp>
        <p:nvSpPr>
          <p:cNvPr id="10" name="Footer Placeholder 9"/>
          <p:cNvSpPr>
            <a:spLocks noGrp="1"/>
          </p:cNvSpPr>
          <p:nvPr>
            <p:ph type="ftr" sz="quarter" idx="16"/>
          </p:nvPr>
        </p:nvSpPr>
        <p:spPr/>
        <p:txBody>
          <a:bodyPr rtlCol="0"/>
          <a:lstStyle/>
          <a:p>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2154802-31EC-4345-8A33-05A67DA73FEE}" type="datetimeFigureOut">
              <a:rPr lang="en-US" smtClean="0"/>
              <a:pPr/>
              <a:t>9/7/2014</a:t>
            </a:fld>
            <a:endParaRPr lang="en-GB"/>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GB"/>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3D9245D9-8000-45FC-9106-F7ABA7A8FEB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2154802-31EC-4345-8A33-05A67DA73FEE}" type="datetimeFigureOut">
              <a:rPr lang="en-US" smtClean="0"/>
              <a:pPr/>
              <a:t>9/7/2014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9245D9-8000-45FC-9106-F7ABA7A8FEBE}" type="slidenum">
              <a:rPr lang="en-GB" smtClean="0"/>
              <a:pPr/>
              <a:t>‹#›</a:t>
            </a:fld>
            <a:endParaRPr lang="en-GB"/>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02154802-31EC-4345-8A33-05A67DA73FEE}" type="datetimeFigureOut">
              <a:rPr lang="en-US" smtClean="0"/>
              <a:pPr/>
              <a:t>9/7/2014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9245D9-8000-45FC-9106-F7ABA7A8FEBE}" type="slidenum">
              <a:rPr lang="en-GB" smtClean="0"/>
              <a:pPr/>
              <a:t>‹#›</a:t>
            </a:fld>
            <a:endParaRPr lang="en-GB"/>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02154802-31EC-4345-8A33-05A67DA73FEE}" type="datetimeFigureOut">
              <a:rPr lang="en-US" smtClean="0"/>
              <a:pPr/>
              <a:t>9/7/2014</a:t>
            </a:fld>
            <a:endParaRPr lang="en-GB"/>
          </a:p>
        </p:txBody>
      </p:sp>
      <p:sp>
        <p:nvSpPr>
          <p:cNvPr id="7" name="Slide Number Placeholder 6"/>
          <p:cNvSpPr>
            <a:spLocks noGrp="1"/>
          </p:cNvSpPr>
          <p:nvPr>
            <p:ph type="sldNum" sz="quarter" idx="11"/>
          </p:nvPr>
        </p:nvSpPr>
        <p:spPr/>
        <p:txBody>
          <a:bodyPr rtlCol="0"/>
          <a:lstStyle/>
          <a:p>
            <a:fld id="{3D9245D9-8000-45FC-9106-F7ABA7A8FEBE}" type="slidenum">
              <a:rPr lang="en-GB" smtClean="0"/>
              <a:pPr/>
              <a:t>‹#›</a:t>
            </a:fld>
            <a:endParaRPr lang="en-GB"/>
          </a:p>
        </p:txBody>
      </p:sp>
      <p:sp>
        <p:nvSpPr>
          <p:cNvPr id="8" name="Footer Placeholder 7"/>
          <p:cNvSpPr>
            <a:spLocks noGrp="1"/>
          </p:cNvSpPr>
          <p:nvPr>
            <p:ph type="ftr" sz="quarter" idx="12"/>
          </p:nvPr>
        </p:nvSpPr>
        <p:spPr/>
        <p:txBody>
          <a:bodyPr rtlCol="0"/>
          <a:lstStyle/>
          <a:p>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154802-31EC-4345-8A33-05A67DA73FEE}" type="datetimeFigureOut">
              <a:rPr lang="en-US" smtClean="0"/>
              <a:pPr/>
              <a:t>9/7/2014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02154802-31EC-4345-8A33-05A67DA73FEE}" type="datetimeFigureOut">
              <a:rPr lang="en-US" smtClean="0"/>
              <a:pPr/>
              <a:t>9/7/2014</a:t>
            </a:fld>
            <a:endParaRPr lang="en-GB"/>
          </a:p>
        </p:txBody>
      </p:sp>
      <p:sp>
        <p:nvSpPr>
          <p:cNvPr id="22" name="Slide Number Placeholder 21"/>
          <p:cNvSpPr>
            <a:spLocks noGrp="1"/>
          </p:cNvSpPr>
          <p:nvPr>
            <p:ph type="sldNum" sz="quarter" idx="15"/>
          </p:nvPr>
        </p:nvSpPr>
        <p:spPr/>
        <p:txBody>
          <a:bodyPr rtlCol="0"/>
          <a:lstStyle/>
          <a:p>
            <a:fld id="{3D9245D9-8000-45FC-9106-F7ABA7A8FEBE}" type="slidenum">
              <a:rPr lang="en-GB" smtClean="0"/>
              <a:pPr/>
              <a:t>‹#›</a:t>
            </a:fld>
            <a:endParaRPr lang="en-GB"/>
          </a:p>
        </p:txBody>
      </p:sp>
      <p:sp>
        <p:nvSpPr>
          <p:cNvPr id="23" name="Footer Placeholder 22"/>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2154802-31EC-4345-8A33-05A67DA73FEE}" type="datetimeFigureOut">
              <a:rPr lang="en-US" smtClean="0"/>
              <a:pPr/>
              <a:t>9/7/2014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2154802-31EC-4345-8A33-05A67DA73FEE}" type="datetimeFigureOut">
              <a:rPr lang="en-US" smtClean="0"/>
              <a:pPr/>
              <a:t>9/7/2014</a:t>
            </a:fld>
            <a:endParaRPr lang="en-GB"/>
          </a:p>
        </p:txBody>
      </p:sp>
      <p:sp>
        <p:nvSpPr>
          <p:cNvPr id="18" name="Slide Number Placeholder 17"/>
          <p:cNvSpPr>
            <a:spLocks noGrp="1"/>
          </p:cNvSpPr>
          <p:nvPr>
            <p:ph type="sldNum" sz="quarter" idx="11"/>
          </p:nvPr>
        </p:nvSpPr>
        <p:spPr/>
        <p:txBody>
          <a:bodyPr rtlCol="0"/>
          <a:lstStyle/>
          <a:p>
            <a:fld id="{3D9245D9-8000-45FC-9106-F7ABA7A8FEBE}" type="slidenum">
              <a:rPr lang="en-GB" smtClean="0"/>
              <a:pPr/>
              <a:t>‹#›</a:t>
            </a:fld>
            <a:endParaRPr lang="en-GB"/>
          </a:p>
        </p:txBody>
      </p:sp>
      <p:sp>
        <p:nvSpPr>
          <p:cNvPr id="21" name="Footer Placeholder 20"/>
          <p:cNvSpPr>
            <a:spLocks noGrp="1"/>
          </p:cNvSpPr>
          <p:nvPr>
            <p:ph type="ftr" sz="quarter" idx="12"/>
          </p:nvPr>
        </p:nvSpPr>
        <p:spPr/>
        <p:txBody>
          <a:bodyPr rtlCol="0"/>
          <a:lstStyle/>
          <a:p>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154802-31EC-4345-8A33-05A67DA73FEE}" type="datetimeFigureOut">
              <a:rPr lang="en-US" smtClean="0"/>
              <a:pPr/>
              <a:t>9/7/2014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154802-31EC-4345-8A33-05A67DA73FEE}" type="datetimeFigureOut">
              <a:rPr lang="en-US" smtClean="0"/>
              <a:pPr/>
              <a:t>9/7/2014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2154802-31EC-4345-8A33-05A67DA73FEE}" type="datetimeFigureOut">
              <a:rPr lang="en-US" smtClean="0"/>
              <a:pPr/>
              <a:t>9/7/2014</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3D9245D9-8000-45FC-9106-F7ABA7A8FEBE}" type="slidenum">
              <a:rPr lang="en-GB" smtClean="0"/>
              <a:pPr/>
              <a:t>‹#›</a:t>
            </a:fld>
            <a:endParaRPr lang="en-GB"/>
          </a:p>
        </p:txBody>
      </p:sp>
      <p:sp>
        <p:nvSpPr>
          <p:cNvPr id="7" name="Rectangle 6"/>
          <p:cNvSpPr/>
          <p:nvPr userDrawn="1"/>
        </p:nvSpPr>
        <p:spPr>
          <a:xfrm>
            <a:off x="0" y="0"/>
            <a:ext cx="9144000" cy="29289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770" decel="100000"/>
                                        <p:tgtEl>
                                          <p:spTgt spid="7"/>
                                        </p:tgtEl>
                                      </p:cBhvr>
                                    </p:animEffect>
                                    <p:animScale>
                                      <p:cBhvr>
                                        <p:cTn id="8" dur="770" decel="100000"/>
                                        <p:tgtEl>
                                          <p:spTgt spid="7"/>
                                        </p:tgtEl>
                                      </p:cBhvr>
                                      <p:from x="10000" y="10000"/>
                                      <p:to x="200000" y="450000"/>
                                    </p:animScale>
                                    <p:animScale>
                                      <p:cBhvr>
                                        <p:cTn id="9" dur="1230" accel="100000" fill="hold">
                                          <p:stCondLst>
                                            <p:cond delay="770"/>
                                          </p:stCondLst>
                                        </p:cTn>
                                        <p:tgtEl>
                                          <p:spTgt spid="7"/>
                                        </p:tgtEl>
                                      </p:cBhvr>
                                      <p:from x="200000" y="450000"/>
                                      <p:to x="100000" y="100000"/>
                                    </p:animScale>
                                    <p:set>
                                      <p:cBhvr>
                                        <p:cTn id="10" dur="770" fill="hold"/>
                                        <p:tgtEl>
                                          <p:spTgt spid="7"/>
                                        </p:tgtEl>
                                        <p:attrNameLst>
                                          <p:attrName>ppt_x</p:attrName>
                                        </p:attrNameLst>
                                      </p:cBhvr>
                                      <p:to>
                                        <p:strVal val="(0.5)"/>
                                      </p:to>
                                    </p:set>
                                    <p:anim from="(0.5)" to="(#ppt_x)" calcmode="lin" valueType="num">
                                      <p:cBhvr>
                                        <p:cTn id="11" dur="1230" accel="100000" fill="hold">
                                          <p:stCondLst>
                                            <p:cond delay="770"/>
                                          </p:stCondLst>
                                        </p:cTn>
                                        <p:tgtEl>
                                          <p:spTgt spid="7"/>
                                        </p:tgtEl>
                                        <p:attrNameLst>
                                          <p:attrName>ppt_x</p:attrName>
                                        </p:attrNameLst>
                                      </p:cBhvr>
                                    </p:anim>
                                    <p:set>
                                      <p:cBhvr>
                                        <p:cTn id="12" dur="770" fill="hold"/>
                                        <p:tgtEl>
                                          <p:spTgt spid="7"/>
                                        </p:tgtEl>
                                        <p:attrNameLst>
                                          <p:attrName>ppt_y</p:attrName>
                                        </p:attrNameLst>
                                      </p:cBhvr>
                                      <p:to>
                                        <p:strVal val="(#ppt_y+0.4)"/>
                                      </p:to>
                                    </p:set>
                                    <p:anim from="(#ppt_y+0.4)" to="(#ppt_y)" calcmode="lin" valueType="num">
                                      <p:cBhvr>
                                        <p:cTn id="13" dur="1230" accel="100000" fill="hold">
                                          <p:stCondLst>
                                            <p:cond delay="770"/>
                                          </p:stCondLst>
                                        </p:cTn>
                                        <p:tgtEl>
                                          <p:spTgt spid="7"/>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154802-31EC-4345-8A33-05A67DA73FEE}" type="datetimeFigureOut">
              <a:rPr lang="en-US" smtClean="0"/>
              <a:pPr/>
              <a:t>9/7/2014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2154802-31EC-4345-8A33-05A67DA73FEE}" type="datetimeFigureOut">
              <a:rPr lang="en-US" smtClean="0"/>
              <a:pPr/>
              <a:t>9/7/2014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9245D9-8000-45FC-9106-F7ABA7A8FEB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2154802-31EC-4345-8A33-05A67DA73FEE}" type="datetimeFigureOut">
              <a:rPr lang="en-US" smtClean="0"/>
              <a:pPr/>
              <a:t>9/7/2014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2154802-31EC-4345-8A33-05A67DA73FEE}" type="datetimeFigureOut">
              <a:rPr lang="en-US" smtClean="0"/>
              <a:pPr/>
              <a:t>9/7/2014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2154802-31EC-4345-8A33-05A67DA73FEE}" type="datetimeFigureOut">
              <a:rPr lang="en-US" smtClean="0"/>
              <a:pPr/>
              <a:t>9/7/2014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154802-31EC-4345-8A33-05A67DA73FEE}" type="datetimeFigureOut">
              <a:rPr lang="en-US" smtClean="0"/>
              <a:pPr/>
              <a:t>9/7/2014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154802-31EC-4345-8A33-05A67DA73FEE}" type="datetimeFigureOut">
              <a:rPr lang="en-US" smtClean="0"/>
              <a:pPr/>
              <a:t>9/7/2014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2154802-31EC-4345-8A33-05A67DA73FEE}" type="datetimeFigureOut">
              <a:rPr lang="en-US" smtClean="0"/>
              <a:pPr/>
              <a:t>9/7/2014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2154802-31EC-4345-8A33-05A67DA73FEE}" type="datetimeFigureOut">
              <a:rPr lang="en-US" smtClean="0"/>
              <a:pPr/>
              <a:t>9/7/2014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3D9245D9-8000-45FC-9106-F7ABA7A8FEBE}"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154802-31EC-4345-8A33-05A67DA73FEE}" type="datetimeFigureOut">
              <a:rPr lang="en-US" smtClean="0"/>
              <a:pPr/>
              <a:t>9/7/2014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154802-31EC-4345-8A33-05A67DA73FEE}" type="datetimeFigureOut">
              <a:rPr lang="en-US" smtClean="0"/>
              <a:pPr/>
              <a:t>9/7/2014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2154802-31EC-4345-8A33-05A67DA73FEE}" type="datetimeFigureOut">
              <a:rPr lang="en-US" smtClean="0"/>
              <a:pPr/>
              <a:t>9/7/2014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2154802-31EC-4345-8A33-05A67DA73FEE}" type="datetimeFigureOut">
              <a:rPr lang="en-US" smtClean="0"/>
              <a:pPr/>
              <a:t>9/7/2014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2154802-31EC-4345-8A33-05A67DA73FEE}" type="datetimeFigureOut">
              <a:rPr lang="en-US" smtClean="0"/>
              <a:pPr/>
              <a:t>9/7/2014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154802-31EC-4345-8A33-05A67DA73FEE}" type="datetimeFigureOut">
              <a:rPr lang="en-US" smtClean="0"/>
              <a:pPr/>
              <a:t>9/7/2014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154802-31EC-4345-8A33-05A67DA73FEE}" type="datetimeFigureOut">
              <a:rPr lang="en-US" smtClean="0"/>
              <a:pPr/>
              <a:t>9/7/2014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154802-31EC-4345-8A33-05A67DA73FEE}" type="datetimeFigureOut">
              <a:rPr lang="en-US" smtClean="0"/>
              <a:pPr/>
              <a:t>9/7/2014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9245D9-8000-45FC-9106-F7ABA7A8FEB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154802-31EC-4345-8A33-05A67DA73FEE}" type="datetimeFigureOut">
              <a:rPr lang="en-US" smtClean="0"/>
              <a:pPr/>
              <a:t>9/7/2014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245D9-8000-45FC-9106-F7ABA7A8FEB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a:fld id="{9668B50E-0B48-4566-8609-C51CF752A7DF}" type="datetimeFigureOut">
              <a:rPr lang="en-US" smtClean="0">
                <a:solidFill>
                  <a:schemeClr val="bg1"/>
                </a:solidFill>
              </a:rPr>
              <a:pPr algn="r"/>
              <a:t>9/7/2014</a:t>
            </a:fld>
            <a:endParaRPr lang="en-US" dirty="0">
              <a:solidFill>
                <a:schemeClr val="bg1"/>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l"/>
            <a:endParaRPr lang="en-US" dirty="0">
              <a:solidFill>
                <a:schemeClr val="bg1"/>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A4431D5-1B33-458B-8AFD-CECCB0FA18CB}" type="slidenum">
              <a:rPr lang="en-US" smtClean="0">
                <a:solidFill>
                  <a:schemeClr val="bg1"/>
                </a:solidFill>
              </a:rPr>
              <a:pPr/>
              <a:t>‹#›</a:t>
            </a:fld>
            <a:endParaRPr lang="en-US"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2154802-31EC-4345-8A33-05A67DA73FEE}" type="datetimeFigureOut">
              <a:rPr lang="en-US" smtClean="0"/>
              <a:pPr/>
              <a:t>9/7/2014</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9245D9-8000-45FC-9106-F7ABA7A8FEBE}"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Uchegbu.nneka@yahoo.com"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428596" y="3071810"/>
            <a:ext cx="8429684" cy="3429024"/>
          </a:xfrm>
        </p:spPr>
        <p:txBody>
          <a:bodyPr anchor="ctr"/>
          <a:lstStyle/>
          <a:p>
            <a:pPr algn="ctr"/>
            <a:endParaRPr lang="en-GB" dirty="0" smtClean="0">
              <a:solidFill>
                <a:schemeClr val="tx1"/>
              </a:solidFill>
              <a:effectLst>
                <a:outerShdw blurRad="38100" dist="38100" dir="2700000" algn="tl">
                  <a:srgbClr val="000000">
                    <a:alpha val="43137"/>
                  </a:srgbClr>
                </a:outerShdw>
              </a:effectLst>
            </a:endParaRPr>
          </a:p>
          <a:p>
            <a:pPr algn="ctr"/>
            <a:r>
              <a:rPr lang="en-GB" dirty="0" smtClean="0">
                <a:solidFill>
                  <a:schemeClr val="tx1"/>
                </a:solidFill>
                <a:effectLst>
                  <a:outerShdw blurRad="38100" dist="38100" dir="2700000" algn="tl">
                    <a:srgbClr val="000000">
                      <a:alpha val="43137"/>
                    </a:srgbClr>
                  </a:outerShdw>
                </a:effectLst>
              </a:rPr>
              <a:t> </a:t>
            </a:r>
          </a:p>
          <a:p>
            <a:pPr algn="ctr"/>
            <a:r>
              <a:rPr lang="en-GB" dirty="0" smtClean="0">
                <a:solidFill>
                  <a:schemeClr val="tx1"/>
                </a:solidFill>
                <a:effectLst>
                  <a:outerShdw blurRad="38100" dist="38100" dir="2700000" algn="tl">
                    <a:srgbClr val="000000">
                      <a:alpha val="43137"/>
                    </a:srgbClr>
                  </a:outerShdw>
                </a:effectLst>
              </a:rPr>
              <a:t>UCHEGBU NNEKA NKECHI</a:t>
            </a:r>
          </a:p>
          <a:p>
            <a:pPr algn="ctr"/>
            <a:r>
              <a:rPr lang="en-GB" dirty="0" smtClean="0">
                <a:solidFill>
                  <a:schemeClr val="tx1"/>
                </a:solidFill>
                <a:effectLst>
                  <a:outerShdw blurRad="38100" dist="38100" dir="2700000" algn="tl">
                    <a:srgbClr val="000000">
                      <a:alpha val="43137"/>
                    </a:srgbClr>
                  </a:outerShdw>
                </a:effectLst>
              </a:rPr>
              <a:t>DEPARTMENT OF FOOD TECHNOLOGY </a:t>
            </a:r>
          </a:p>
          <a:p>
            <a:pPr algn="ctr"/>
            <a:r>
              <a:rPr lang="en-GB" dirty="0" smtClean="0">
                <a:solidFill>
                  <a:schemeClr val="tx1"/>
                </a:solidFill>
                <a:effectLst>
                  <a:outerShdw blurRad="38100" dist="38100" dir="2700000" algn="tl">
                    <a:srgbClr val="000000">
                      <a:alpha val="43137"/>
                    </a:srgbClr>
                  </a:outerShdw>
                </a:effectLst>
              </a:rPr>
              <a:t>INSTITUTE OF MANAGEMENT AND TECHNOLOGY, ENUGU STATE, NIGERIA </a:t>
            </a:r>
          </a:p>
          <a:p>
            <a:pPr algn="just"/>
            <a:endParaRPr lang="en-GB" dirty="0" smtClean="0">
              <a:solidFill>
                <a:schemeClr val="tx1"/>
              </a:solidFill>
              <a:effectLst>
                <a:outerShdw blurRad="38100" dist="38100" dir="2700000" algn="tl">
                  <a:srgbClr val="000000">
                    <a:alpha val="43137"/>
                  </a:srgbClr>
                </a:outerShdw>
              </a:effectLst>
            </a:endParaRPr>
          </a:p>
          <a:p>
            <a:pPr algn="ctr"/>
            <a:r>
              <a:rPr lang="en-GB" dirty="0" smtClean="0">
                <a:solidFill>
                  <a:srgbClr val="00B050"/>
                </a:solidFill>
                <a:effectLst>
                  <a:outerShdw blurRad="38100" dist="38100" dir="2700000" algn="tl">
                    <a:srgbClr val="000000">
                      <a:alpha val="43137"/>
                    </a:srgbClr>
                  </a:outerShdw>
                </a:effectLst>
                <a:hlinkClick r:id="rId2"/>
              </a:rPr>
              <a:t>uchegbu.nneka@yahoo.com</a:t>
            </a:r>
            <a:r>
              <a:rPr lang="en-GB" dirty="0" smtClean="0">
                <a:solidFill>
                  <a:srgbClr val="00B050"/>
                </a:solidFill>
                <a:effectLst>
                  <a:outerShdw blurRad="38100" dist="38100" dir="2700000" algn="tl">
                    <a:srgbClr val="000000">
                      <a:alpha val="43137"/>
                    </a:srgbClr>
                  </a:outerShdw>
                </a:effectLst>
              </a:rPr>
              <a:t> </a:t>
            </a:r>
          </a:p>
        </p:txBody>
      </p:sp>
      <p:sp>
        <p:nvSpPr>
          <p:cNvPr id="5" name="Title 4"/>
          <p:cNvSpPr>
            <a:spLocks noGrp="1"/>
          </p:cNvSpPr>
          <p:nvPr>
            <p:ph type="ctrTitle"/>
          </p:nvPr>
        </p:nvSpPr>
        <p:spPr>
          <a:xfrm>
            <a:off x="142844" y="142852"/>
            <a:ext cx="8786874" cy="2857520"/>
          </a:xfrm>
        </p:spPr>
        <p:txBody>
          <a:bodyPr anchor="t">
            <a:noAutofit/>
          </a:bodyPr>
          <a:lstStyle/>
          <a:p>
            <a:pPr algn="ctr"/>
            <a:r>
              <a:rPr lang="en-US" sz="4000" dirty="0" smtClean="0"/>
              <a:t>IMPACT OF NATUAL ANTIOXIDANT ON REDUCTION OF OXIDATIVE STRESS IN HYPERGLYCEMIC RAT FED GERMINATED PIGEON PEA DIET </a:t>
            </a:r>
            <a:endParaRPr lang="en-GB" sz="40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7" presetClass="entr" presetSubtype="0" fill="hold" grpId="0" nodeType="afterEffect">
                                  <p:stCondLst>
                                    <p:cond delay="0"/>
                                  </p:stCondLst>
                                  <p:iterate type="lt">
                                    <p:tmPct val="50000"/>
                                  </p:iterate>
                                  <p:childTnLst>
                                    <p:set>
                                      <p:cBhvr>
                                        <p:cTn id="11" dur="1" fill="hold">
                                          <p:stCondLst>
                                            <p:cond delay="0"/>
                                          </p:stCondLst>
                                        </p:cTn>
                                        <p:tgtEl>
                                          <p:spTgt spid="6">
                                            <p:txEl>
                                              <p:pRg st="1" end="1"/>
                                            </p:txEl>
                                          </p:spTgt>
                                        </p:tgtEl>
                                        <p:attrNameLst>
                                          <p:attrName>style.visibility</p:attrName>
                                        </p:attrNameLst>
                                      </p:cBhvr>
                                      <p:to>
                                        <p:strVal val="visible"/>
                                      </p:to>
                                    </p:set>
                                    <p:anim calcmode="discrete" valueType="clr">
                                      <p:cBhvr override="childStyle">
                                        <p:cTn id="12" dur="80"/>
                                        <p:tgtEl>
                                          <p:spTgt spid="6">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6">
                                            <p:txEl>
                                              <p:pRg st="1" end="1"/>
                                            </p:txEl>
                                          </p:spTgt>
                                        </p:tgtEl>
                                        <p:attrNameLst>
                                          <p:attrName>fillcolor</p:attrName>
                                        </p:attrNameLst>
                                      </p:cBhvr>
                                      <p:tavLst>
                                        <p:tav tm="0">
                                          <p:val>
                                            <p:clrVal>
                                              <a:schemeClr val="accent2"/>
                                            </p:clrVal>
                                          </p:val>
                                        </p:tav>
                                        <p:tav tm="50000">
                                          <p:val>
                                            <p:clrVal>
                                              <a:schemeClr val="hlink"/>
                                            </p:clrVal>
                                          </p:val>
                                        </p:tav>
                                      </p:tavLst>
                                    </p:anim>
                                    <p:set>
                                      <p:cBhvr>
                                        <p:cTn id="14" dur="80"/>
                                        <p:tgtEl>
                                          <p:spTgt spid="6">
                                            <p:txEl>
                                              <p:pRg st="1" end="1"/>
                                            </p:txEl>
                                          </p:spTgt>
                                        </p:tgtEl>
                                        <p:attrNameLst>
                                          <p:attrName>fill.type</p:attrName>
                                        </p:attrNameLst>
                                      </p:cBhvr>
                                      <p:to>
                                        <p:strVal val="solid"/>
                                      </p:to>
                                    </p:set>
                                  </p:childTnLst>
                                </p:cTn>
                              </p:par>
                            </p:childTnLst>
                          </p:cTn>
                        </p:par>
                        <p:par>
                          <p:cTn id="15" fill="hold">
                            <p:stCondLst>
                              <p:cond delay="1040"/>
                            </p:stCondLst>
                            <p:childTnLst>
                              <p:par>
                                <p:cTn id="16" presetID="27" presetClass="entr" presetSubtype="0" fill="hold" grpId="0" nodeType="afterEffect">
                                  <p:stCondLst>
                                    <p:cond delay="0"/>
                                  </p:stCondLst>
                                  <p:iterate type="lt">
                                    <p:tmPct val="50000"/>
                                  </p:iterate>
                                  <p:childTnLst>
                                    <p:set>
                                      <p:cBhvr>
                                        <p:cTn id="17" dur="1" fill="hold">
                                          <p:stCondLst>
                                            <p:cond delay="0"/>
                                          </p:stCondLst>
                                        </p:cTn>
                                        <p:tgtEl>
                                          <p:spTgt spid="6">
                                            <p:txEl>
                                              <p:pRg st="2" end="2"/>
                                            </p:txEl>
                                          </p:spTgt>
                                        </p:tgtEl>
                                        <p:attrNameLst>
                                          <p:attrName>style.visibility</p:attrName>
                                        </p:attrNameLst>
                                      </p:cBhvr>
                                      <p:to>
                                        <p:strVal val="visible"/>
                                      </p:to>
                                    </p:set>
                                    <p:anim calcmode="discrete" valueType="clr">
                                      <p:cBhvr override="childStyle">
                                        <p:cTn id="18" dur="80"/>
                                        <p:tgtEl>
                                          <p:spTgt spid="6">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6">
                                            <p:txEl>
                                              <p:pRg st="2" end="2"/>
                                            </p:txEl>
                                          </p:spTgt>
                                        </p:tgtEl>
                                        <p:attrNameLst>
                                          <p:attrName>fillcolor</p:attrName>
                                        </p:attrNameLst>
                                      </p:cBhvr>
                                      <p:tavLst>
                                        <p:tav tm="0">
                                          <p:val>
                                            <p:clrVal>
                                              <a:schemeClr val="accent2"/>
                                            </p:clrVal>
                                          </p:val>
                                        </p:tav>
                                        <p:tav tm="50000">
                                          <p:val>
                                            <p:clrVal>
                                              <a:schemeClr val="hlink"/>
                                            </p:clrVal>
                                          </p:val>
                                        </p:tav>
                                      </p:tavLst>
                                    </p:anim>
                                    <p:set>
                                      <p:cBhvr>
                                        <p:cTn id="20" dur="80"/>
                                        <p:tgtEl>
                                          <p:spTgt spid="6">
                                            <p:txEl>
                                              <p:pRg st="2" end="2"/>
                                            </p:txEl>
                                          </p:spTgt>
                                        </p:tgtEl>
                                        <p:attrNameLst>
                                          <p:attrName>fill.type</p:attrName>
                                        </p:attrNameLst>
                                      </p:cBhvr>
                                      <p:to>
                                        <p:strVal val="solid"/>
                                      </p:to>
                                    </p:set>
                                  </p:childTnLst>
                                </p:cTn>
                              </p:par>
                            </p:childTnLst>
                          </p:cTn>
                        </p:par>
                        <p:par>
                          <p:cTn id="21" fill="hold">
                            <p:stCondLst>
                              <p:cond delay="1800"/>
                            </p:stCondLst>
                            <p:childTnLst>
                              <p:par>
                                <p:cTn id="22" presetID="27" presetClass="entr" presetSubtype="0" fill="hold" grpId="0" nodeType="afterEffect">
                                  <p:stCondLst>
                                    <p:cond delay="0"/>
                                  </p:stCondLst>
                                  <p:iterate type="lt">
                                    <p:tmPct val="50000"/>
                                  </p:iterate>
                                  <p:childTnLst>
                                    <p:set>
                                      <p:cBhvr>
                                        <p:cTn id="23" dur="1" fill="hold">
                                          <p:stCondLst>
                                            <p:cond delay="0"/>
                                          </p:stCondLst>
                                        </p:cTn>
                                        <p:tgtEl>
                                          <p:spTgt spid="6">
                                            <p:txEl>
                                              <p:pRg st="3" end="3"/>
                                            </p:txEl>
                                          </p:spTgt>
                                        </p:tgtEl>
                                        <p:attrNameLst>
                                          <p:attrName>style.visibility</p:attrName>
                                        </p:attrNameLst>
                                      </p:cBhvr>
                                      <p:to>
                                        <p:strVal val="visible"/>
                                      </p:to>
                                    </p:set>
                                    <p:anim calcmode="discrete" valueType="clr">
                                      <p:cBhvr override="childStyle">
                                        <p:cTn id="24" dur="80"/>
                                        <p:tgtEl>
                                          <p:spTgt spid="6">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6">
                                            <p:txEl>
                                              <p:pRg st="3" end="3"/>
                                            </p:txEl>
                                          </p:spTgt>
                                        </p:tgtEl>
                                        <p:attrNameLst>
                                          <p:attrName>fillcolor</p:attrName>
                                        </p:attrNameLst>
                                      </p:cBhvr>
                                      <p:tavLst>
                                        <p:tav tm="0">
                                          <p:val>
                                            <p:clrVal>
                                              <a:schemeClr val="accent2"/>
                                            </p:clrVal>
                                          </p:val>
                                        </p:tav>
                                        <p:tav tm="50000">
                                          <p:val>
                                            <p:clrVal>
                                              <a:schemeClr val="hlink"/>
                                            </p:clrVal>
                                          </p:val>
                                        </p:tav>
                                      </p:tavLst>
                                    </p:anim>
                                    <p:set>
                                      <p:cBhvr>
                                        <p:cTn id="26" dur="80"/>
                                        <p:tgtEl>
                                          <p:spTgt spid="6">
                                            <p:txEl>
                                              <p:pRg st="3" end="3"/>
                                            </p:txEl>
                                          </p:spTgt>
                                        </p:tgtEl>
                                        <p:attrNameLst>
                                          <p:attrName>fill.type</p:attrName>
                                        </p:attrNameLst>
                                      </p:cBhvr>
                                      <p:to>
                                        <p:strVal val="solid"/>
                                      </p:to>
                                    </p:set>
                                  </p:childTnLst>
                                </p:cTn>
                              </p:par>
                            </p:childTnLst>
                          </p:cTn>
                        </p:par>
                        <p:par>
                          <p:cTn id="27" fill="hold">
                            <p:stCondLst>
                              <p:cond delay="2880"/>
                            </p:stCondLst>
                            <p:childTnLst>
                              <p:par>
                                <p:cTn id="28" presetID="27" presetClass="entr" presetSubtype="0" fill="hold" grpId="0" nodeType="afterEffect">
                                  <p:stCondLst>
                                    <p:cond delay="0"/>
                                  </p:stCondLst>
                                  <p:iterate type="lt">
                                    <p:tmPct val="50000"/>
                                  </p:iterate>
                                  <p:childTnLst>
                                    <p:set>
                                      <p:cBhvr>
                                        <p:cTn id="29" dur="1" fill="hold">
                                          <p:stCondLst>
                                            <p:cond delay="0"/>
                                          </p:stCondLst>
                                        </p:cTn>
                                        <p:tgtEl>
                                          <p:spTgt spid="6">
                                            <p:txEl>
                                              <p:pRg st="4" end="4"/>
                                            </p:txEl>
                                          </p:spTgt>
                                        </p:tgtEl>
                                        <p:attrNameLst>
                                          <p:attrName>style.visibility</p:attrName>
                                        </p:attrNameLst>
                                      </p:cBhvr>
                                      <p:to>
                                        <p:strVal val="visible"/>
                                      </p:to>
                                    </p:set>
                                    <p:anim calcmode="discrete" valueType="clr">
                                      <p:cBhvr override="childStyle">
                                        <p:cTn id="30" dur="80"/>
                                        <p:tgtEl>
                                          <p:spTgt spid="6">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6">
                                            <p:txEl>
                                              <p:pRg st="4" end="4"/>
                                            </p:txEl>
                                          </p:spTgt>
                                        </p:tgtEl>
                                        <p:attrNameLst>
                                          <p:attrName>fillcolor</p:attrName>
                                        </p:attrNameLst>
                                      </p:cBhvr>
                                      <p:tavLst>
                                        <p:tav tm="0">
                                          <p:val>
                                            <p:clrVal>
                                              <a:schemeClr val="accent2"/>
                                            </p:clrVal>
                                          </p:val>
                                        </p:tav>
                                        <p:tav tm="50000">
                                          <p:val>
                                            <p:clrVal>
                                              <a:schemeClr val="hlink"/>
                                            </p:clrVal>
                                          </p:val>
                                        </p:tav>
                                      </p:tavLst>
                                    </p:anim>
                                    <p:set>
                                      <p:cBhvr>
                                        <p:cTn id="32" dur="80"/>
                                        <p:tgtEl>
                                          <p:spTgt spid="6">
                                            <p:txEl>
                                              <p:pRg st="4" end="4"/>
                                            </p:txEl>
                                          </p:spTgt>
                                        </p:tgtEl>
                                        <p:attrNameLst>
                                          <p:attrName>fill.type</p:attrName>
                                        </p:attrNameLst>
                                      </p:cBhvr>
                                      <p:to>
                                        <p:strVal val="solid"/>
                                      </p:to>
                                    </p:set>
                                  </p:childTnLst>
                                </p:cTn>
                              </p:par>
                            </p:childTnLst>
                          </p:cTn>
                        </p:par>
                        <p:par>
                          <p:cTn id="33" fill="hold">
                            <p:stCondLst>
                              <p:cond delay="5040"/>
                            </p:stCondLst>
                            <p:childTnLst>
                              <p:par>
                                <p:cTn id="34" presetID="27" presetClass="entr" presetSubtype="0" fill="hold" grpId="0" nodeType="afterEffect">
                                  <p:stCondLst>
                                    <p:cond delay="0"/>
                                  </p:stCondLst>
                                  <p:iterate type="lt">
                                    <p:tmPct val="50000"/>
                                  </p:iterate>
                                  <p:childTnLst>
                                    <p:set>
                                      <p:cBhvr>
                                        <p:cTn id="35" dur="1" fill="hold">
                                          <p:stCondLst>
                                            <p:cond delay="0"/>
                                          </p:stCondLst>
                                        </p:cTn>
                                        <p:tgtEl>
                                          <p:spTgt spid="6">
                                            <p:txEl>
                                              <p:pRg st="6" end="6"/>
                                            </p:txEl>
                                          </p:spTgt>
                                        </p:tgtEl>
                                        <p:attrNameLst>
                                          <p:attrName>style.visibility</p:attrName>
                                        </p:attrNameLst>
                                      </p:cBhvr>
                                      <p:to>
                                        <p:strVal val="visible"/>
                                      </p:to>
                                    </p:set>
                                    <p:anim calcmode="discrete" valueType="clr">
                                      <p:cBhvr override="childStyle">
                                        <p:cTn id="36" dur="80"/>
                                        <p:tgtEl>
                                          <p:spTgt spid="6">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6">
                                            <p:txEl>
                                              <p:pRg st="6" end="6"/>
                                            </p:txEl>
                                          </p:spTgt>
                                        </p:tgtEl>
                                        <p:attrNameLst>
                                          <p:attrName>fillcolor</p:attrName>
                                        </p:attrNameLst>
                                      </p:cBhvr>
                                      <p:tavLst>
                                        <p:tav tm="0">
                                          <p:val>
                                            <p:clrVal>
                                              <a:schemeClr val="accent2"/>
                                            </p:clrVal>
                                          </p:val>
                                        </p:tav>
                                        <p:tav tm="50000">
                                          <p:val>
                                            <p:clrVal>
                                              <a:schemeClr val="hlink"/>
                                            </p:clrVal>
                                          </p:val>
                                        </p:tav>
                                      </p:tavLst>
                                    </p:anim>
                                    <p:set>
                                      <p:cBhvr>
                                        <p:cTn id="38" dur="80"/>
                                        <p:tgtEl>
                                          <p:spTgt spid="6">
                                            <p:txEl>
                                              <p:p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000132"/>
          </a:xfrm>
        </p:spPr>
        <p:txBody>
          <a:bodyPr/>
          <a:lstStyle/>
          <a:p>
            <a:r>
              <a:rPr lang="en-US" b="1" dirty="0" smtClean="0">
                <a:solidFill>
                  <a:srgbClr val="FF0000"/>
                </a:solidFill>
                <a:effectLst>
                  <a:outerShdw blurRad="38100" dist="38100" dir="2700000" algn="tl">
                    <a:srgbClr val="000000">
                      <a:alpha val="43137"/>
                    </a:srgbClr>
                  </a:outerShdw>
                </a:effectLst>
                <a:latin typeface="+mn-lt"/>
              </a:rPr>
              <a:t>Induction of Diabetes </a:t>
            </a:r>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14282" y="1285860"/>
            <a:ext cx="8715436" cy="5429288"/>
          </a:xfrm>
        </p:spPr>
        <p:txBody>
          <a:bodyPr>
            <a:normAutofit/>
          </a:bodyPr>
          <a:lstStyle/>
          <a:p>
            <a:pPr algn="just"/>
            <a:r>
              <a:rPr lang="en-US" sz="3200" dirty="0" smtClean="0"/>
              <a:t>Diabetes mellitus was induced by a single </a:t>
            </a:r>
            <a:r>
              <a:rPr lang="en-US" sz="3200" dirty="0" err="1" smtClean="0"/>
              <a:t>interperitonial</a:t>
            </a:r>
            <a:r>
              <a:rPr lang="en-US" sz="3200" dirty="0" smtClean="0"/>
              <a:t> injection of ice cold </a:t>
            </a:r>
            <a:r>
              <a:rPr lang="en-US" sz="3200" dirty="0" err="1" smtClean="0"/>
              <a:t>alloxan</a:t>
            </a:r>
            <a:r>
              <a:rPr lang="en-US" sz="3200" dirty="0" smtClean="0"/>
              <a:t> monohydrate freshly dissolved in normal saline (2%) at a dose of 180mg/kg body </a:t>
            </a:r>
            <a:r>
              <a:rPr lang="en-US" sz="3200" dirty="0" smtClean="0"/>
              <a:t>weight. </a:t>
            </a:r>
            <a:r>
              <a:rPr lang="en-US" sz="3200" dirty="0" smtClean="0"/>
              <a:t>Single </a:t>
            </a:r>
            <a:r>
              <a:rPr lang="en-US" sz="3200" dirty="0" err="1" smtClean="0"/>
              <a:t>intraperitonial</a:t>
            </a:r>
            <a:r>
              <a:rPr lang="en-US" sz="3200" dirty="0" smtClean="0"/>
              <a:t> injection of normal saline was given to animal in the control group. After 7 days, the fasting blood glucose (FBG) level of test animal was measured and only rat with FBG level more than 220mg/dl were used for the study. </a:t>
            </a:r>
            <a:endParaRPr lang="en-GB" sz="3200"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55"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4"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000132"/>
          </a:xfrm>
        </p:spPr>
        <p:txBody>
          <a:bodyPr/>
          <a:lstStyle/>
          <a:p>
            <a:r>
              <a:rPr lang="en-US" b="1" dirty="0" smtClean="0">
                <a:solidFill>
                  <a:srgbClr val="FF0000"/>
                </a:solidFill>
                <a:effectLst>
                  <a:outerShdw blurRad="38100" dist="38100" dir="2700000" algn="tl">
                    <a:srgbClr val="000000">
                      <a:alpha val="43137"/>
                    </a:srgbClr>
                  </a:outerShdw>
                </a:effectLst>
                <a:latin typeface="+mn-lt"/>
              </a:rPr>
              <a:t>Experimental Design </a:t>
            </a:r>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14282" y="1285860"/>
            <a:ext cx="8715436" cy="5429288"/>
          </a:xfrm>
        </p:spPr>
        <p:txBody>
          <a:bodyPr>
            <a:normAutofit fontScale="85000" lnSpcReduction="10000"/>
          </a:bodyPr>
          <a:lstStyle/>
          <a:p>
            <a:pPr marL="88900" indent="0" algn="just">
              <a:buNone/>
            </a:pPr>
            <a:r>
              <a:rPr lang="en-US" sz="3200" dirty="0" smtClean="0"/>
              <a:t>Eighteen rats were divided into three groups, each consisting of six rats. </a:t>
            </a:r>
            <a:endParaRPr lang="en-GB" sz="3200" dirty="0" smtClean="0"/>
          </a:p>
          <a:p>
            <a:pPr algn="just"/>
            <a:r>
              <a:rPr lang="en-US" sz="3200" dirty="0" smtClean="0"/>
              <a:t>Group 1: Normal control, rats were non-diabetes induced and were given normal diet. </a:t>
            </a:r>
            <a:endParaRPr lang="en-GB" sz="3200" dirty="0" smtClean="0"/>
          </a:p>
          <a:p>
            <a:pPr algn="just"/>
            <a:r>
              <a:rPr lang="en-US" sz="3200" dirty="0" smtClean="0"/>
              <a:t>Group 2: Rats were diabetes induced fed with high cholesterol diet. </a:t>
            </a:r>
            <a:endParaRPr lang="en-GB" sz="3200" dirty="0" smtClean="0"/>
          </a:p>
          <a:p>
            <a:pPr algn="just"/>
            <a:r>
              <a:rPr lang="en-US" sz="3200" dirty="0" smtClean="0"/>
              <a:t>Group 3: Rats were diabetes induced fed with high cholesterol diet plus germinated pigeon extract. </a:t>
            </a:r>
            <a:endParaRPr lang="en-GB" sz="3200" dirty="0" smtClean="0"/>
          </a:p>
          <a:p>
            <a:pPr algn="just">
              <a:buNone/>
            </a:pPr>
            <a:endParaRPr lang="en-GB" sz="3200" dirty="0" smtClean="0"/>
          </a:p>
          <a:p>
            <a:pPr marL="88900" indent="0" algn="just">
              <a:buNone/>
            </a:pPr>
            <a:r>
              <a:rPr lang="en-US" sz="3200" dirty="0" smtClean="0"/>
              <a:t>After four weeks of treatment, the blood was collected and the animal decapitated. The study was performed in accordance with the International Guidelines regarding animal experiment .</a:t>
            </a:r>
            <a:endParaRPr lang="en-GB" sz="3200" dirty="0"/>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3"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par>
                          <p:cTn id="15" fill="hold">
                            <p:stCondLst>
                              <p:cond delay="1000"/>
                            </p:stCondLst>
                            <p:childTnLst>
                              <p:par>
                                <p:cTn id="16" presetID="53" presetClass="entr" presetSubtype="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0" dur="500"/>
                                        <p:tgtEl>
                                          <p:spTgt spid="3">
                                            <p:txEl>
                                              <p:pRg st="1" end="1"/>
                                            </p:txEl>
                                          </p:spTgt>
                                        </p:tgtEl>
                                      </p:cBhvr>
                                    </p:animEffect>
                                  </p:childTnLst>
                                </p:cTn>
                              </p:par>
                            </p:childTnLst>
                          </p:cTn>
                        </p:par>
                        <p:par>
                          <p:cTn id="21" fill="hold">
                            <p:stCondLst>
                              <p:cond delay="1500"/>
                            </p:stCondLst>
                            <p:childTnLst>
                              <p:par>
                                <p:cTn id="22" presetID="53" presetClass="entr" presetSubtype="0"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6" dur="500"/>
                                        <p:tgtEl>
                                          <p:spTgt spid="3">
                                            <p:txEl>
                                              <p:pRg st="2" end="2"/>
                                            </p:txEl>
                                          </p:spTgt>
                                        </p:tgtEl>
                                      </p:cBhvr>
                                    </p:animEffect>
                                  </p:childTnLst>
                                </p:cTn>
                              </p:par>
                            </p:childTnLst>
                          </p:cTn>
                        </p:par>
                        <p:par>
                          <p:cTn id="27" fill="hold">
                            <p:stCondLst>
                              <p:cond delay="2000"/>
                            </p:stCondLst>
                            <p:childTnLst>
                              <p:par>
                                <p:cTn id="28" presetID="53" presetClass="entr" presetSubtype="0" fill="hold" grpId="0" nodeType="after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2" dur="500"/>
                                        <p:tgtEl>
                                          <p:spTgt spid="3">
                                            <p:txEl>
                                              <p:pRg st="3" end="3"/>
                                            </p:txEl>
                                          </p:spTgt>
                                        </p:tgtEl>
                                      </p:cBhvr>
                                    </p:animEffect>
                                  </p:childTnLst>
                                </p:cTn>
                              </p:par>
                            </p:childTnLst>
                          </p:cTn>
                        </p:par>
                        <p:par>
                          <p:cTn id="33" fill="hold">
                            <p:stCondLst>
                              <p:cond delay="2500"/>
                            </p:stCondLst>
                            <p:childTnLst>
                              <p:par>
                                <p:cTn id="34" presetID="53" presetClass="entr" presetSubtype="0" fill="hold" grpId="0" nodeType="after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p:cTn id="3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000132"/>
          </a:xfrm>
        </p:spPr>
        <p:txBody>
          <a:bodyPr/>
          <a:lstStyle/>
          <a:p>
            <a:r>
              <a:rPr lang="en-US" b="1" dirty="0" smtClean="0">
                <a:solidFill>
                  <a:srgbClr val="FF0000"/>
                </a:solidFill>
                <a:effectLst>
                  <a:outerShdw blurRad="38100" dist="38100" dir="2700000" algn="tl">
                    <a:srgbClr val="000000">
                      <a:alpha val="43137"/>
                    </a:srgbClr>
                  </a:outerShdw>
                </a:effectLst>
                <a:latin typeface="+mn-lt"/>
              </a:rPr>
              <a:t> </a:t>
            </a:r>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14282" y="1285860"/>
            <a:ext cx="8715436" cy="5429288"/>
          </a:xfrm>
        </p:spPr>
        <p:txBody>
          <a:bodyPr>
            <a:normAutofit/>
          </a:bodyPr>
          <a:lstStyle/>
          <a:p>
            <a:pPr marL="355600" indent="-355600" algn="just"/>
            <a:r>
              <a:rPr lang="en-US" sz="4000" dirty="0" smtClean="0"/>
              <a:t>Determination of Blood Glucose Levels</a:t>
            </a:r>
          </a:p>
          <a:p>
            <a:pPr marL="355600" indent="-355600" algn="just"/>
            <a:r>
              <a:rPr lang="en-US" sz="4000" dirty="0" smtClean="0"/>
              <a:t>Determination of Lipid </a:t>
            </a:r>
            <a:r>
              <a:rPr lang="en-US" sz="4000" dirty="0" err="1" smtClean="0"/>
              <a:t>Peroxidation</a:t>
            </a:r>
            <a:r>
              <a:rPr lang="en-US" sz="4000" dirty="0" smtClean="0"/>
              <a:t> (LPO) on Liver </a:t>
            </a:r>
          </a:p>
          <a:p>
            <a:pPr marL="355600" indent="-355600" algn="just"/>
            <a:r>
              <a:rPr lang="en-US" sz="4000" dirty="0" smtClean="0"/>
              <a:t>Estimation of Non-Protein </a:t>
            </a:r>
            <a:r>
              <a:rPr lang="en-US" sz="4000" dirty="0" err="1" smtClean="0"/>
              <a:t>Sulphydryl</a:t>
            </a:r>
            <a:r>
              <a:rPr lang="en-US" sz="4000" dirty="0" smtClean="0"/>
              <a:t> Group (Cellular GSH) in Liver</a:t>
            </a:r>
            <a:endParaRPr lang="en-GB" sz="4000" dirty="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55"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3"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4" dur="500"/>
                                        <p:tgtEl>
                                          <p:spTgt spid="3">
                                            <p:txEl>
                                              <p:pRg st="0" end="0"/>
                                            </p:txEl>
                                          </p:spTgt>
                                        </p:tgtEl>
                                      </p:cBhvr>
                                    </p:animEffect>
                                  </p:childTnLst>
                                </p:cTn>
                              </p:par>
                            </p:childTnLst>
                          </p:cTn>
                        </p:par>
                        <p:par>
                          <p:cTn id="15" fill="hold">
                            <p:stCondLst>
                              <p:cond delay="1000"/>
                            </p:stCondLst>
                            <p:childTnLst>
                              <p:par>
                                <p:cTn id="16" presetID="55" presetClass="entr" presetSubtype="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9" dur="5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0" dur="500"/>
                                        <p:tgtEl>
                                          <p:spTgt spid="3">
                                            <p:txEl>
                                              <p:pRg st="1" end="1"/>
                                            </p:txEl>
                                          </p:spTgt>
                                        </p:tgtEl>
                                      </p:cBhvr>
                                    </p:animEffect>
                                  </p:childTnLst>
                                </p:cTn>
                              </p:par>
                            </p:childTnLst>
                          </p:cTn>
                        </p:par>
                        <p:par>
                          <p:cTn id="21" fill="hold">
                            <p:stCondLst>
                              <p:cond delay="1500"/>
                            </p:stCondLst>
                            <p:childTnLst>
                              <p:par>
                                <p:cTn id="22" presetID="55" presetClass="entr" presetSubtype="0"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5" dur="5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000132"/>
          </a:xfrm>
        </p:spPr>
        <p:txBody>
          <a:bodyPr/>
          <a:lstStyle/>
          <a:p>
            <a:r>
              <a:rPr lang="en-US" b="1" dirty="0" smtClean="0">
                <a:solidFill>
                  <a:srgbClr val="FF0000"/>
                </a:solidFill>
                <a:effectLst>
                  <a:outerShdw blurRad="38100" dist="38100" dir="2700000" algn="tl">
                    <a:srgbClr val="000000">
                      <a:alpha val="43137"/>
                    </a:srgbClr>
                  </a:outerShdw>
                </a:effectLst>
                <a:latin typeface="+mn-lt"/>
              </a:rPr>
              <a:t>Statistical Analysis</a:t>
            </a:r>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14282" y="1285860"/>
            <a:ext cx="8715436" cy="5429288"/>
          </a:xfrm>
        </p:spPr>
        <p:txBody>
          <a:bodyPr>
            <a:normAutofit/>
          </a:bodyPr>
          <a:lstStyle/>
          <a:p>
            <a:pPr algn="just"/>
            <a:r>
              <a:rPr lang="en-US" sz="3200" dirty="0" smtClean="0"/>
              <a:t>Data was subjected to analysis of variance using the statistical package for social science (SPSS), version 15.0. Results were presented as mean ± standard deviations. One way analysis of variance (ANOVA) was used for comparison of the means. Differences between means were considered to be significant at p&lt;0.05 using the Duncan Multiple Range Test values are average of triplicate experiments ± standard deviation. </a:t>
            </a:r>
            <a:endParaRPr lang="en-GB" sz="3200" dirty="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53"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715436" cy="1000132"/>
          </a:xfrm>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mn-lt"/>
              </a:rPr>
              <a:t>Table 1: Total </a:t>
            </a:r>
            <a:r>
              <a:rPr lang="en-US" sz="2800" b="1" dirty="0" err="1" smtClean="0">
                <a:solidFill>
                  <a:srgbClr val="FF0000"/>
                </a:solidFill>
                <a:effectLst>
                  <a:outerShdw blurRad="38100" dist="38100" dir="2700000" algn="tl">
                    <a:srgbClr val="000000">
                      <a:alpha val="43137"/>
                    </a:srgbClr>
                  </a:outerShdw>
                </a:effectLst>
                <a:latin typeface="+mn-lt"/>
              </a:rPr>
              <a:t>Phenolic</a:t>
            </a:r>
            <a:r>
              <a:rPr lang="en-US" sz="2800" b="1" dirty="0" smtClean="0">
                <a:solidFill>
                  <a:srgbClr val="FF0000"/>
                </a:solidFill>
                <a:effectLst>
                  <a:outerShdw blurRad="38100" dist="38100" dir="2700000" algn="tl">
                    <a:srgbClr val="000000">
                      <a:alpha val="43137"/>
                    </a:srgbClr>
                  </a:outerShdw>
                </a:effectLst>
                <a:latin typeface="+mn-lt"/>
              </a:rPr>
              <a:t> content (TPC) and DPPH in germinated and non-germinated pigeon pea extract</a:t>
            </a:r>
            <a:endParaRPr lang="en-GB" sz="2800" b="1" dirty="0">
              <a:solidFill>
                <a:srgbClr val="FF0000"/>
              </a:solidFill>
              <a:effectLst>
                <a:outerShdw blurRad="38100" dist="38100" dir="2700000" algn="tl">
                  <a:srgbClr val="000000">
                    <a:alpha val="43137"/>
                  </a:srgbClr>
                </a:outerShdw>
              </a:effectLst>
              <a:latin typeface="+mn-lt"/>
            </a:endParaRPr>
          </a:p>
        </p:txBody>
      </p:sp>
      <p:graphicFrame>
        <p:nvGraphicFramePr>
          <p:cNvPr id="5" name="Table 4"/>
          <p:cNvGraphicFramePr>
            <a:graphicFrameLocks noGrp="1"/>
          </p:cNvGraphicFramePr>
          <p:nvPr/>
        </p:nvGraphicFramePr>
        <p:xfrm>
          <a:off x="357159" y="1908491"/>
          <a:ext cx="8501122" cy="4669178"/>
        </p:xfrm>
        <a:graphic>
          <a:graphicData uri="http://schemas.openxmlformats.org/drawingml/2006/table">
            <a:tbl>
              <a:tblPr firstRow="1" bandRow="1">
                <a:tableStyleId>{0660B408-B3CF-4A94-85FC-2B1E0A45F4A2}</a:tableStyleId>
              </a:tblPr>
              <a:tblGrid>
                <a:gridCol w="3357585"/>
                <a:gridCol w="2928958"/>
                <a:gridCol w="2214579"/>
              </a:tblGrid>
              <a:tr h="892975">
                <a:tc>
                  <a:txBody>
                    <a:bodyPr/>
                    <a:lstStyle/>
                    <a:p>
                      <a:pPr marL="0" marR="0" algn="l">
                        <a:lnSpc>
                          <a:spcPct val="200000"/>
                        </a:lnSpc>
                        <a:spcBef>
                          <a:spcPts val="0"/>
                        </a:spcBef>
                        <a:spcAft>
                          <a:spcPts val="0"/>
                        </a:spcAft>
                      </a:pPr>
                      <a:r>
                        <a:rPr lang="en-US" sz="1800" dirty="0"/>
                        <a:t>Assay </a:t>
                      </a:r>
                      <a:endParaRPr lang="en-GB" sz="1800" b="1" dirty="0">
                        <a:latin typeface="+mn-lt"/>
                        <a:ea typeface="Calibri"/>
                        <a:cs typeface="Times New Roman"/>
                      </a:endParaRPr>
                    </a:p>
                  </a:txBody>
                  <a:tcPr marL="66542" marR="66542" marT="0" marB="0"/>
                </a:tc>
                <a:tc>
                  <a:txBody>
                    <a:bodyPr/>
                    <a:lstStyle/>
                    <a:p>
                      <a:pPr marL="0" marR="0" algn="l">
                        <a:lnSpc>
                          <a:spcPct val="200000"/>
                        </a:lnSpc>
                        <a:spcBef>
                          <a:spcPts val="0"/>
                        </a:spcBef>
                        <a:spcAft>
                          <a:spcPts val="0"/>
                        </a:spcAft>
                      </a:pPr>
                      <a:r>
                        <a:rPr lang="en-US" sz="1800" dirty="0"/>
                        <a:t>Sample </a:t>
                      </a:r>
                      <a:endParaRPr lang="en-GB" sz="1800" b="1" dirty="0">
                        <a:latin typeface="+mn-lt"/>
                        <a:ea typeface="Calibri"/>
                        <a:cs typeface="Times New Roman"/>
                      </a:endParaRPr>
                    </a:p>
                  </a:txBody>
                  <a:tcPr marL="66542" marR="66542" marT="0" marB="0"/>
                </a:tc>
                <a:tc>
                  <a:txBody>
                    <a:bodyPr/>
                    <a:lstStyle/>
                    <a:p>
                      <a:pPr marL="0" marR="0" algn="l">
                        <a:lnSpc>
                          <a:spcPct val="200000"/>
                        </a:lnSpc>
                        <a:spcBef>
                          <a:spcPts val="0"/>
                        </a:spcBef>
                        <a:spcAft>
                          <a:spcPts val="0"/>
                        </a:spcAft>
                      </a:pPr>
                      <a:r>
                        <a:rPr lang="en-US" sz="1800" dirty="0"/>
                        <a:t>Mean ± SD</a:t>
                      </a:r>
                      <a:endParaRPr lang="en-GB" sz="1800" b="1" dirty="0">
                        <a:latin typeface="+mn-lt"/>
                        <a:ea typeface="Calibri"/>
                        <a:cs typeface="Times New Roman"/>
                      </a:endParaRPr>
                    </a:p>
                  </a:txBody>
                  <a:tcPr marL="66542" marR="66542" marT="0" marB="0"/>
                </a:tc>
              </a:tr>
              <a:tr h="892973">
                <a:tc>
                  <a:txBody>
                    <a:bodyPr/>
                    <a:lstStyle/>
                    <a:p>
                      <a:pPr marL="0" marR="0" algn="l">
                        <a:lnSpc>
                          <a:spcPct val="200000"/>
                        </a:lnSpc>
                        <a:spcBef>
                          <a:spcPts val="0"/>
                        </a:spcBef>
                        <a:spcAft>
                          <a:spcPts val="0"/>
                        </a:spcAft>
                      </a:pPr>
                      <a:r>
                        <a:rPr lang="en-US" sz="1800" dirty="0"/>
                        <a:t>TPC (mg GAE/100g dry weight)</a:t>
                      </a:r>
                      <a:endParaRPr lang="en-GB" sz="1800" dirty="0">
                        <a:latin typeface="+mn-lt"/>
                        <a:ea typeface="Calibri"/>
                        <a:cs typeface="Times New Roman"/>
                      </a:endParaRPr>
                    </a:p>
                  </a:txBody>
                  <a:tcPr marL="66542" marR="66542" marT="0" marB="0"/>
                </a:tc>
                <a:tc>
                  <a:txBody>
                    <a:bodyPr/>
                    <a:lstStyle/>
                    <a:p>
                      <a:pPr marL="0" marR="0" algn="l">
                        <a:lnSpc>
                          <a:spcPct val="200000"/>
                        </a:lnSpc>
                        <a:spcBef>
                          <a:spcPts val="0"/>
                        </a:spcBef>
                        <a:spcAft>
                          <a:spcPts val="0"/>
                        </a:spcAft>
                      </a:pPr>
                      <a:r>
                        <a:rPr lang="en-US" sz="1800" dirty="0"/>
                        <a:t>Germinated pigeon pea</a:t>
                      </a:r>
                      <a:endParaRPr lang="en-GB" sz="1800" dirty="0">
                        <a:latin typeface="+mn-lt"/>
                        <a:ea typeface="Calibri"/>
                        <a:cs typeface="Times New Roman"/>
                      </a:endParaRPr>
                    </a:p>
                  </a:txBody>
                  <a:tcPr marL="66542" marR="66542" marT="0" marB="0"/>
                </a:tc>
                <a:tc>
                  <a:txBody>
                    <a:bodyPr/>
                    <a:lstStyle/>
                    <a:p>
                      <a:pPr marL="0" marR="0" algn="l">
                        <a:lnSpc>
                          <a:spcPct val="200000"/>
                        </a:lnSpc>
                        <a:spcBef>
                          <a:spcPts val="0"/>
                        </a:spcBef>
                        <a:spcAft>
                          <a:spcPts val="0"/>
                        </a:spcAft>
                      </a:pPr>
                      <a:r>
                        <a:rPr lang="en-US" sz="1800" dirty="0"/>
                        <a:t>95.01 ± 0.02</a:t>
                      </a:r>
                      <a:r>
                        <a:rPr lang="en-US" sz="1800" baseline="30000" dirty="0"/>
                        <a:t>a</a:t>
                      </a:r>
                      <a:endParaRPr lang="en-GB" sz="1800" dirty="0">
                        <a:latin typeface="+mn-lt"/>
                        <a:ea typeface="Calibri"/>
                        <a:cs typeface="Times New Roman"/>
                      </a:endParaRPr>
                    </a:p>
                  </a:txBody>
                  <a:tcPr marL="66542" marR="66542" marT="0" marB="0"/>
                </a:tc>
              </a:tr>
              <a:tr h="944098">
                <a:tc>
                  <a:txBody>
                    <a:bodyPr/>
                    <a:lstStyle/>
                    <a:p>
                      <a:pPr marL="0" marR="0" algn="l">
                        <a:lnSpc>
                          <a:spcPct val="200000"/>
                        </a:lnSpc>
                        <a:spcBef>
                          <a:spcPts val="0"/>
                        </a:spcBef>
                        <a:spcAft>
                          <a:spcPts val="0"/>
                        </a:spcAft>
                      </a:pPr>
                      <a:endParaRPr lang="en-US" sz="1800" dirty="0">
                        <a:latin typeface="+mn-lt"/>
                        <a:ea typeface="Calibri"/>
                        <a:cs typeface="Times New Roman"/>
                      </a:endParaRPr>
                    </a:p>
                  </a:txBody>
                  <a:tcPr marL="66542" marR="66542" marT="0" marB="0"/>
                </a:tc>
                <a:tc>
                  <a:txBody>
                    <a:bodyPr/>
                    <a:lstStyle/>
                    <a:p>
                      <a:pPr marL="0" marR="0" algn="l">
                        <a:lnSpc>
                          <a:spcPct val="200000"/>
                        </a:lnSpc>
                        <a:spcBef>
                          <a:spcPts val="0"/>
                        </a:spcBef>
                        <a:spcAft>
                          <a:spcPts val="0"/>
                        </a:spcAft>
                      </a:pPr>
                      <a:r>
                        <a:rPr lang="en-US" sz="1800" dirty="0"/>
                        <a:t>Non germinated pigeon pea </a:t>
                      </a:r>
                      <a:endParaRPr lang="en-US" sz="1800" dirty="0" smtClean="0"/>
                    </a:p>
                    <a:p>
                      <a:pPr marL="0" marR="0" algn="l">
                        <a:lnSpc>
                          <a:spcPct val="200000"/>
                        </a:lnSpc>
                        <a:spcBef>
                          <a:spcPts val="0"/>
                        </a:spcBef>
                        <a:spcAft>
                          <a:spcPts val="0"/>
                        </a:spcAft>
                      </a:pPr>
                      <a:endParaRPr lang="en-GB" sz="1800" dirty="0">
                        <a:latin typeface="+mn-lt"/>
                        <a:ea typeface="Calibri"/>
                        <a:cs typeface="Times New Roman"/>
                      </a:endParaRPr>
                    </a:p>
                  </a:txBody>
                  <a:tcPr marL="66542" marR="66542" marT="0" marB="0"/>
                </a:tc>
                <a:tc>
                  <a:txBody>
                    <a:bodyPr/>
                    <a:lstStyle/>
                    <a:p>
                      <a:pPr marL="0" marR="0" algn="l">
                        <a:lnSpc>
                          <a:spcPct val="200000"/>
                        </a:lnSpc>
                        <a:spcBef>
                          <a:spcPts val="0"/>
                        </a:spcBef>
                        <a:spcAft>
                          <a:spcPts val="0"/>
                        </a:spcAft>
                      </a:pPr>
                      <a:r>
                        <a:rPr lang="en-US" sz="1800" dirty="0"/>
                        <a:t>73.02 ± 0.002</a:t>
                      </a:r>
                      <a:r>
                        <a:rPr lang="en-US" sz="1800" baseline="30000" dirty="0"/>
                        <a:t>b</a:t>
                      </a:r>
                      <a:endParaRPr lang="en-GB" sz="1800" dirty="0">
                        <a:latin typeface="+mn-lt"/>
                        <a:ea typeface="Calibri"/>
                        <a:cs typeface="Times New Roman"/>
                      </a:endParaRPr>
                    </a:p>
                  </a:txBody>
                  <a:tcPr marL="66542" marR="66542" marT="0" marB="0"/>
                </a:tc>
              </a:tr>
              <a:tr h="892975">
                <a:tc>
                  <a:txBody>
                    <a:bodyPr/>
                    <a:lstStyle/>
                    <a:p>
                      <a:pPr marL="0" marR="0" algn="l">
                        <a:lnSpc>
                          <a:spcPct val="200000"/>
                        </a:lnSpc>
                        <a:spcBef>
                          <a:spcPts val="0"/>
                        </a:spcBef>
                        <a:spcAft>
                          <a:spcPts val="0"/>
                        </a:spcAft>
                      </a:pPr>
                      <a:r>
                        <a:rPr lang="en-US" sz="1800" dirty="0"/>
                        <a:t>DPPH (µm/ml)</a:t>
                      </a:r>
                      <a:endParaRPr lang="en-GB" sz="1800" dirty="0">
                        <a:latin typeface="+mn-lt"/>
                        <a:ea typeface="Calibri"/>
                        <a:cs typeface="Times New Roman"/>
                      </a:endParaRPr>
                    </a:p>
                  </a:txBody>
                  <a:tcPr marL="66542" marR="66542" marT="0" marB="0"/>
                </a:tc>
                <a:tc>
                  <a:txBody>
                    <a:bodyPr/>
                    <a:lstStyle/>
                    <a:p>
                      <a:pPr marL="0" marR="0" algn="l">
                        <a:lnSpc>
                          <a:spcPct val="200000"/>
                        </a:lnSpc>
                        <a:spcBef>
                          <a:spcPts val="0"/>
                        </a:spcBef>
                        <a:spcAft>
                          <a:spcPts val="0"/>
                        </a:spcAft>
                      </a:pPr>
                      <a:r>
                        <a:rPr lang="en-US" sz="1800" dirty="0"/>
                        <a:t>Germinated pigeon pea</a:t>
                      </a:r>
                      <a:endParaRPr lang="en-GB" sz="1800" dirty="0">
                        <a:latin typeface="+mn-lt"/>
                        <a:ea typeface="Calibri"/>
                        <a:cs typeface="Times New Roman"/>
                      </a:endParaRPr>
                    </a:p>
                  </a:txBody>
                  <a:tcPr marL="66542" marR="66542" marT="0" marB="0"/>
                </a:tc>
                <a:tc>
                  <a:txBody>
                    <a:bodyPr/>
                    <a:lstStyle/>
                    <a:p>
                      <a:pPr marL="0" marR="0" algn="l">
                        <a:lnSpc>
                          <a:spcPct val="200000"/>
                        </a:lnSpc>
                        <a:spcBef>
                          <a:spcPts val="0"/>
                        </a:spcBef>
                        <a:spcAft>
                          <a:spcPts val="0"/>
                        </a:spcAft>
                      </a:pPr>
                      <a:r>
                        <a:rPr lang="en-US" sz="1800"/>
                        <a:t>85.2 ± 0.02</a:t>
                      </a:r>
                      <a:r>
                        <a:rPr lang="en-US" sz="1800" baseline="30000"/>
                        <a:t>a</a:t>
                      </a:r>
                      <a:endParaRPr lang="en-GB" sz="1800">
                        <a:latin typeface="+mn-lt"/>
                        <a:ea typeface="Calibri"/>
                        <a:cs typeface="Times New Roman"/>
                      </a:endParaRPr>
                    </a:p>
                  </a:txBody>
                  <a:tcPr marL="66542" marR="66542" marT="0" marB="0"/>
                </a:tc>
              </a:tr>
              <a:tr h="892975">
                <a:tc>
                  <a:txBody>
                    <a:bodyPr/>
                    <a:lstStyle/>
                    <a:p>
                      <a:pPr marL="0" marR="0" algn="l">
                        <a:lnSpc>
                          <a:spcPct val="200000"/>
                        </a:lnSpc>
                        <a:spcBef>
                          <a:spcPts val="0"/>
                        </a:spcBef>
                        <a:spcAft>
                          <a:spcPts val="0"/>
                        </a:spcAft>
                      </a:pPr>
                      <a:endParaRPr lang="en-US" sz="1800">
                        <a:latin typeface="+mn-lt"/>
                        <a:ea typeface="Calibri"/>
                        <a:cs typeface="Times New Roman"/>
                      </a:endParaRPr>
                    </a:p>
                  </a:txBody>
                  <a:tcPr marL="66542" marR="66542" marT="0" marB="0"/>
                </a:tc>
                <a:tc>
                  <a:txBody>
                    <a:bodyPr/>
                    <a:lstStyle/>
                    <a:p>
                      <a:pPr marL="0" marR="0" algn="l">
                        <a:lnSpc>
                          <a:spcPct val="200000"/>
                        </a:lnSpc>
                        <a:spcBef>
                          <a:spcPts val="0"/>
                        </a:spcBef>
                        <a:spcAft>
                          <a:spcPts val="0"/>
                        </a:spcAft>
                      </a:pPr>
                      <a:r>
                        <a:rPr lang="en-US" sz="1800"/>
                        <a:t>Non germinated pigeon pea </a:t>
                      </a:r>
                      <a:endParaRPr lang="en-GB" sz="1800">
                        <a:latin typeface="+mn-lt"/>
                        <a:ea typeface="Calibri"/>
                        <a:cs typeface="Times New Roman"/>
                      </a:endParaRPr>
                    </a:p>
                  </a:txBody>
                  <a:tcPr marL="66542" marR="66542" marT="0" marB="0"/>
                </a:tc>
                <a:tc>
                  <a:txBody>
                    <a:bodyPr/>
                    <a:lstStyle/>
                    <a:p>
                      <a:pPr marL="0" marR="0" algn="l">
                        <a:lnSpc>
                          <a:spcPct val="200000"/>
                        </a:lnSpc>
                        <a:spcBef>
                          <a:spcPts val="0"/>
                        </a:spcBef>
                        <a:spcAft>
                          <a:spcPts val="0"/>
                        </a:spcAft>
                      </a:pPr>
                      <a:r>
                        <a:rPr lang="en-US" sz="1800" dirty="0"/>
                        <a:t>52.1 ± 0.04</a:t>
                      </a:r>
                      <a:r>
                        <a:rPr lang="en-US" sz="1800" baseline="30000" dirty="0"/>
                        <a:t> b</a:t>
                      </a:r>
                      <a:endParaRPr lang="en-GB" sz="1800" dirty="0">
                        <a:latin typeface="+mn-lt"/>
                        <a:ea typeface="Calibri"/>
                        <a:cs typeface="Times New Roman"/>
                      </a:endParaRPr>
                    </a:p>
                  </a:txBody>
                  <a:tcPr marL="66542" marR="66542" marT="0" marB="0"/>
                </a:tc>
              </a:tr>
            </a:tbl>
          </a:graphicData>
        </a:graphic>
      </p:graphicFrame>
      <p:sp>
        <p:nvSpPr>
          <p:cNvPr id="6" name="Title 1"/>
          <p:cNvSpPr txBox="1">
            <a:spLocks/>
          </p:cNvSpPr>
          <p:nvPr/>
        </p:nvSpPr>
        <p:spPr>
          <a:xfrm>
            <a:off x="428564" y="0"/>
            <a:ext cx="8715436" cy="1000132"/>
          </a:xfrm>
          <a:prstGeom prst="rect">
            <a:avLst/>
          </a:prstGeom>
        </p:spPr>
        <p:txBody>
          <a:bodyPr vert="horz" lIns="0" rIns="0" bIns="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rgbClr val="002060"/>
                </a:solidFill>
                <a:effectLst>
                  <a:outerShdw blurRad="38100" dist="38100" dir="2700000" algn="tl">
                    <a:srgbClr val="000000">
                      <a:alpha val="43137"/>
                    </a:srgbClr>
                  </a:outerShdw>
                </a:effectLst>
                <a:uLnTx/>
                <a:uFillTx/>
                <a:latin typeface="+mn-lt"/>
                <a:ea typeface="+mj-ea"/>
                <a:cs typeface="+mj-cs"/>
              </a:rPr>
              <a:t>RESULTS </a:t>
            </a:r>
            <a:endParaRPr kumimoji="0" lang="en-GB" sz="2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mn-lt"/>
              <a:ea typeface="+mj-ea"/>
              <a:cs typeface="+mj-cs"/>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childTnLst>
                                </p:cTn>
                              </p:par>
                            </p:childTnLst>
                          </p:cTn>
                        </p:par>
                        <p:par>
                          <p:cTn id="14" fill="hold">
                            <p:stCondLst>
                              <p:cond delay="1000"/>
                            </p:stCondLst>
                            <p:childTnLst>
                              <p:par>
                                <p:cTn id="15" presetID="51" presetClass="entr" presetSubtype="0"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770" decel="100000"/>
                                        <p:tgtEl>
                                          <p:spTgt spid="5"/>
                                        </p:tgtEl>
                                      </p:cBhvr>
                                    </p:animEffect>
                                    <p:animScale>
                                      <p:cBhvr>
                                        <p:cTn id="18" dur="770" decel="100000"/>
                                        <p:tgtEl>
                                          <p:spTgt spid="5"/>
                                        </p:tgtEl>
                                      </p:cBhvr>
                                      <p:from x="10000" y="10000"/>
                                      <p:to x="200000" y="450000"/>
                                    </p:animScale>
                                    <p:animScale>
                                      <p:cBhvr>
                                        <p:cTn id="19" dur="1230" accel="100000" fill="hold">
                                          <p:stCondLst>
                                            <p:cond delay="770"/>
                                          </p:stCondLst>
                                        </p:cTn>
                                        <p:tgtEl>
                                          <p:spTgt spid="5"/>
                                        </p:tgtEl>
                                      </p:cBhvr>
                                      <p:from x="200000" y="450000"/>
                                      <p:to x="100000" y="100000"/>
                                    </p:animScale>
                                    <p:set>
                                      <p:cBhvr>
                                        <p:cTn id="20" dur="770" fill="hold"/>
                                        <p:tgtEl>
                                          <p:spTgt spid="5"/>
                                        </p:tgtEl>
                                        <p:attrNameLst>
                                          <p:attrName>ppt_x</p:attrName>
                                        </p:attrNameLst>
                                      </p:cBhvr>
                                      <p:to>
                                        <p:strVal val="(0.5)"/>
                                      </p:to>
                                    </p:set>
                                    <p:anim from="(0.5)" to="(#ppt_x)" calcmode="lin" valueType="num">
                                      <p:cBhvr>
                                        <p:cTn id="21" dur="1230" accel="100000" fill="hold">
                                          <p:stCondLst>
                                            <p:cond delay="770"/>
                                          </p:stCondLst>
                                        </p:cTn>
                                        <p:tgtEl>
                                          <p:spTgt spid="5"/>
                                        </p:tgtEl>
                                        <p:attrNameLst>
                                          <p:attrName>ppt_x</p:attrName>
                                        </p:attrNameLst>
                                      </p:cBhvr>
                                    </p:anim>
                                    <p:set>
                                      <p:cBhvr>
                                        <p:cTn id="22" dur="770" fill="hold"/>
                                        <p:tgtEl>
                                          <p:spTgt spid="5"/>
                                        </p:tgtEl>
                                        <p:attrNameLst>
                                          <p:attrName>ppt_y</p:attrName>
                                        </p:attrNameLst>
                                      </p:cBhvr>
                                      <p:to>
                                        <p:strVal val="(#ppt_y+0.4)"/>
                                      </p:to>
                                    </p:set>
                                    <p:anim from="(#ppt_y+0.4)" to="(#ppt_y)" calcmode="lin" valueType="num">
                                      <p:cBhvr>
                                        <p:cTn id="23" dur="1230" accel="100000" fill="hold">
                                          <p:stCondLst>
                                            <p:cond delay="770"/>
                                          </p:stCondLst>
                                        </p:cTn>
                                        <p:tgtEl>
                                          <p:spTgt spid="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0"/>
            <a:ext cx="8715436" cy="1000132"/>
          </a:xfrm>
        </p:spPr>
        <p:txBody>
          <a:bodyPr>
            <a:noAutofit/>
          </a:bodyPr>
          <a:lstStyle/>
          <a:p>
            <a:r>
              <a:rPr lang="en-US" sz="2800" b="1" dirty="0" smtClean="0">
                <a:solidFill>
                  <a:srgbClr val="FF0000"/>
                </a:solidFill>
                <a:effectLst>
                  <a:outerShdw blurRad="38100" dist="38100" dir="2700000" algn="tl">
                    <a:srgbClr val="000000">
                      <a:alpha val="43137"/>
                    </a:srgbClr>
                  </a:outerShdw>
                </a:effectLst>
              </a:rPr>
              <a:t>Fig 1: α-amylase and α-</a:t>
            </a:r>
            <a:r>
              <a:rPr lang="en-US" sz="2800" b="1" dirty="0" err="1" smtClean="0">
                <a:solidFill>
                  <a:srgbClr val="FF0000"/>
                </a:solidFill>
                <a:effectLst>
                  <a:outerShdw blurRad="38100" dist="38100" dir="2700000" algn="tl">
                    <a:srgbClr val="000000">
                      <a:alpha val="43137"/>
                    </a:srgbClr>
                  </a:outerShdw>
                </a:effectLst>
              </a:rPr>
              <a:t>glucosidase</a:t>
            </a:r>
            <a:r>
              <a:rPr lang="en-US" sz="2800" b="1" dirty="0" smtClean="0">
                <a:solidFill>
                  <a:srgbClr val="FF0000"/>
                </a:solidFill>
                <a:effectLst>
                  <a:outerShdw blurRad="38100" dist="38100" dir="2700000" algn="tl">
                    <a:srgbClr val="000000">
                      <a:alpha val="43137"/>
                    </a:srgbClr>
                  </a:outerShdw>
                </a:effectLst>
              </a:rPr>
              <a:t> inhibitory potential of germinated and non germinated pigeon pea seed. </a:t>
            </a:r>
            <a:endParaRPr lang="en-GB" sz="2800" dirty="0">
              <a:solidFill>
                <a:srgbClr val="FF0000"/>
              </a:solidFill>
              <a:effectLst>
                <a:outerShdw blurRad="38100" dist="38100" dir="2700000" algn="tl">
                  <a:srgbClr val="000000">
                    <a:alpha val="43137"/>
                  </a:srgbClr>
                </a:outerShdw>
              </a:effectLst>
            </a:endParaRPr>
          </a:p>
        </p:txBody>
      </p:sp>
      <p:graphicFrame>
        <p:nvGraphicFramePr>
          <p:cNvPr id="4" name="Chart 3"/>
          <p:cNvGraphicFramePr/>
          <p:nvPr/>
        </p:nvGraphicFramePr>
        <p:xfrm>
          <a:off x="357158" y="1285860"/>
          <a:ext cx="8501122" cy="3786214"/>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85720" y="5072074"/>
            <a:ext cx="8286808" cy="1477328"/>
          </a:xfrm>
          <a:prstGeom prst="rect">
            <a:avLst/>
          </a:prstGeom>
          <a:noFill/>
        </p:spPr>
        <p:txBody>
          <a:bodyPr wrap="square" rtlCol="0">
            <a:spAutoFit/>
          </a:bodyPr>
          <a:lstStyle/>
          <a:p>
            <a:r>
              <a:rPr lang="en-US" dirty="0" smtClean="0"/>
              <a:t>AG - α-amylase inhibitory potential of germinated pigeon pea seed. </a:t>
            </a:r>
            <a:endParaRPr lang="en-GB" dirty="0" smtClean="0"/>
          </a:p>
          <a:p>
            <a:r>
              <a:rPr lang="en-US" dirty="0" smtClean="0"/>
              <a:t>ANG - α-amylase inhibitory potential of non germinated pigeon pea seed. </a:t>
            </a:r>
            <a:endParaRPr lang="en-GB" dirty="0" smtClean="0"/>
          </a:p>
          <a:p>
            <a:r>
              <a:rPr lang="en-US" dirty="0" smtClean="0"/>
              <a:t>GG - α-</a:t>
            </a:r>
            <a:r>
              <a:rPr lang="en-US" dirty="0" err="1" smtClean="0"/>
              <a:t>glucosidase</a:t>
            </a:r>
            <a:r>
              <a:rPr lang="en-US" dirty="0" smtClean="0"/>
              <a:t> inhibitory potential of germinated pigeon pea seed. </a:t>
            </a:r>
            <a:endParaRPr lang="en-GB" dirty="0" smtClean="0"/>
          </a:p>
          <a:p>
            <a:r>
              <a:rPr lang="en-US" dirty="0" smtClean="0"/>
              <a:t>GNG - α-</a:t>
            </a:r>
            <a:r>
              <a:rPr lang="en-US" dirty="0" err="1" smtClean="0"/>
              <a:t>glucosidase</a:t>
            </a:r>
            <a:r>
              <a:rPr lang="en-US" dirty="0" smtClean="0"/>
              <a:t> inhibitory potential of non germinated pigeon pea seed. </a:t>
            </a:r>
            <a:endParaRPr lang="en-GB" dirty="0" smtClean="0"/>
          </a:p>
          <a:p>
            <a:r>
              <a:rPr lang="en-US" dirty="0" smtClean="0"/>
              <a:t>Each value represents mean ± SD, and the significance accepted at p&lt;0.05. </a:t>
            </a:r>
            <a:endParaRPr lang="en-GB" dirty="0"/>
          </a:p>
        </p:txBody>
      </p:sp>
    </p:spTree>
  </p:cSld>
  <p:clrMapOvr>
    <a:masterClrMapping/>
  </p:clrMapOvr>
  <p:transition>
    <p:push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51" presetClass="entr" presetSubtype="0" fill="hold" grpId="0"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770" decel="100000"/>
                                        <p:tgtEl>
                                          <p:spTgt spid="4"/>
                                        </p:tgtEl>
                                      </p:cBhvr>
                                    </p:animEffect>
                                    <p:animScale>
                                      <p:cBhvr>
                                        <p:cTn id="25" dur="770" decel="100000"/>
                                        <p:tgtEl>
                                          <p:spTgt spid="4"/>
                                        </p:tgtEl>
                                      </p:cBhvr>
                                      <p:from x="10000" y="10000"/>
                                      <p:to x="200000" y="450000"/>
                                    </p:animScale>
                                    <p:animScale>
                                      <p:cBhvr>
                                        <p:cTn id="26" dur="1230" accel="100000" fill="hold">
                                          <p:stCondLst>
                                            <p:cond delay="770"/>
                                          </p:stCondLst>
                                        </p:cTn>
                                        <p:tgtEl>
                                          <p:spTgt spid="4"/>
                                        </p:tgtEl>
                                      </p:cBhvr>
                                      <p:from x="200000" y="450000"/>
                                      <p:to x="100000" y="100000"/>
                                    </p:animScale>
                                    <p:set>
                                      <p:cBhvr>
                                        <p:cTn id="27" dur="770" fill="hold"/>
                                        <p:tgtEl>
                                          <p:spTgt spid="4"/>
                                        </p:tgtEl>
                                        <p:attrNameLst>
                                          <p:attrName>ppt_x</p:attrName>
                                        </p:attrNameLst>
                                      </p:cBhvr>
                                      <p:to>
                                        <p:strVal val="(0.5)"/>
                                      </p:to>
                                    </p:set>
                                    <p:anim from="(0.5)" to="(#ppt_x)" calcmode="lin" valueType="num">
                                      <p:cBhvr>
                                        <p:cTn id="28" dur="1230" accel="100000" fill="hold">
                                          <p:stCondLst>
                                            <p:cond delay="770"/>
                                          </p:stCondLst>
                                        </p:cTn>
                                        <p:tgtEl>
                                          <p:spTgt spid="4"/>
                                        </p:tgtEl>
                                        <p:attrNameLst>
                                          <p:attrName>ppt_x</p:attrName>
                                        </p:attrNameLst>
                                      </p:cBhvr>
                                    </p:anim>
                                    <p:set>
                                      <p:cBhvr>
                                        <p:cTn id="29" dur="770" fill="hold"/>
                                        <p:tgtEl>
                                          <p:spTgt spid="4"/>
                                        </p:tgtEl>
                                        <p:attrNameLst>
                                          <p:attrName>ppt_y</p:attrName>
                                        </p:attrNameLst>
                                      </p:cBhvr>
                                      <p:to>
                                        <p:strVal val="(#ppt_y+0.4)"/>
                                      </p:to>
                                    </p:set>
                                    <p:anim from="(#ppt_y+0.4)" to="(#ppt_y)" calcmode="lin" valueType="num">
                                      <p:cBhvr>
                                        <p:cTn id="30" dur="1230" accel="100000" fill="hold">
                                          <p:stCondLst>
                                            <p:cond delay="770"/>
                                          </p:stCondLst>
                                        </p:cTn>
                                        <p:tgtEl>
                                          <p:spTgt spid="4"/>
                                        </p:tgtEl>
                                        <p:attrNameLst>
                                          <p:attrName>ppt_y</p:attrName>
                                        </p:attrNameLst>
                                      </p:cBhvr>
                                    </p:anim>
                                  </p:childTnLst>
                                </p:cTn>
                              </p:par>
                            </p:childTnLst>
                          </p:cTn>
                        </p:par>
                        <p:par>
                          <p:cTn id="31" fill="hold">
                            <p:stCondLst>
                              <p:cond delay="4000"/>
                            </p:stCondLst>
                            <p:childTnLst>
                              <p:par>
                                <p:cTn id="32" presetID="39" presetClass="entr" presetSubtype="0" accel="100000" fill="hold" grpId="0" nodeType="after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ppt_h</p:attrName>
                                        </p:attrNameLst>
                                      </p:cBhvr>
                                      <p:tavLst>
                                        <p:tav tm="0">
                                          <p:val>
                                            <p:strVal val="#ppt_h/20"/>
                                          </p:val>
                                        </p:tav>
                                        <p:tav tm="50000">
                                          <p:val>
                                            <p:strVal val="#ppt_h/20"/>
                                          </p:val>
                                        </p:tav>
                                        <p:tav tm="100000">
                                          <p:val>
                                            <p:strVal val="#ppt_h"/>
                                          </p:val>
                                        </p:tav>
                                      </p:tavLst>
                                    </p:anim>
                                    <p:anim calcmode="lin" valueType="num">
                                      <p:cBhvr>
                                        <p:cTn id="35" dur="500" fill="hold"/>
                                        <p:tgtEl>
                                          <p:spTgt spid="6"/>
                                        </p:tgtEl>
                                        <p:attrNameLst>
                                          <p:attrName>ppt_w</p:attrName>
                                        </p:attrNameLst>
                                      </p:cBhvr>
                                      <p:tavLst>
                                        <p:tav tm="0">
                                          <p:val>
                                            <p:strVal val="#ppt_w+.3"/>
                                          </p:val>
                                        </p:tav>
                                        <p:tav tm="50000">
                                          <p:val>
                                            <p:strVal val="#ppt_w+.3"/>
                                          </p:val>
                                        </p:tav>
                                        <p:tav tm="100000">
                                          <p:val>
                                            <p:strVal val="#ppt_w"/>
                                          </p:val>
                                        </p:tav>
                                      </p:tavLst>
                                    </p:anim>
                                    <p:anim calcmode="lin" valueType="num">
                                      <p:cBhvr>
                                        <p:cTn id="36" dur="500" fill="hold"/>
                                        <p:tgtEl>
                                          <p:spTgt spid="6"/>
                                        </p:tgtEl>
                                        <p:attrNameLst>
                                          <p:attrName>ppt_x</p:attrName>
                                        </p:attrNameLst>
                                      </p:cBhvr>
                                      <p:tavLst>
                                        <p:tav tm="0">
                                          <p:val>
                                            <p:strVal val="#ppt_x-.3"/>
                                          </p:val>
                                        </p:tav>
                                        <p:tav tm="50000">
                                          <p:val>
                                            <p:strVal val="#ppt_x"/>
                                          </p:val>
                                        </p:tav>
                                        <p:tav tm="100000">
                                          <p:val>
                                            <p:strVal val="#ppt_x"/>
                                          </p:val>
                                        </p:tav>
                                      </p:tavLst>
                                    </p:anim>
                                    <p:anim calcmode="lin" valueType="num">
                                      <p:cBhvr>
                                        <p:cTn id="37"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0"/>
            <a:ext cx="8715436" cy="1143008"/>
          </a:xfrm>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mn-lt"/>
              </a:rPr>
              <a:t>Fig. 2: Effect of germinated pigeon pea diet on blood glucose levels in normal and </a:t>
            </a:r>
            <a:r>
              <a:rPr lang="en-US" sz="2800" b="1" dirty="0" err="1" smtClean="0">
                <a:solidFill>
                  <a:srgbClr val="FF0000"/>
                </a:solidFill>
                <a:effectLst>
                  <a:outerShdw blurRad="38100" dist="38100" dir="2700000" algn="tl">
                    <a:srgbClr val="000000">
                      <a:alpha val="43137"/>
                    </a:srgbClr>
                  </a:outerShdw>
                </a:effectLst>
                <a:latin typeface="+mn-lt"/>
              </a:rPr>
              <a:t>alloxan</a:t>
            </a:r>
            <a:r>
              <a:rPr lang="en-US" sz="2800" b="1" dirty="0" smtClean="0">
                <a:solidFill>
                  <a:srgbClr val="FF0000"/>
                </a:solidFill>
                <a:effectLst>
                  <a:outerShdw blurRad="38100" dist="38100" dir="2700000" algn="tl">
                    <a:srgbClr val="000000">
                      <a:alpha val="43137"/>
                    </a:srgbClr>
                  </a:outerShdw>
                </a:effectLst>
                <a:latin typeface="+mn-lt"/>
              </a:rPr>
              <a:t> – induced diabetic </a:t>
            </a:r>
            <a:r>
              <a:rPr lang="en-US" sz="2800" b="1" dirty="0" err="1" smtClean="0">
                <a:solidFill>
                  <a:srgbClr val="FF0000"/>
                </a:solidFill>
                <a:effectLst>
                  <a:outerShdw blurRad="38100" dist="38100" dir="2700000" algn="tl">
                    <a:srgbClr val="000000">
                      <a:alpha val="43137"/>
                    </a:srgbClr>
                  </a:outerShdw>
                </a:effectLst>
                <a:latin typeface="+mn-lt"/>
              </a:rPr>
              <a:t>wistar</a:t>
            </a:r>
            <a:r>
              <a:rPr lang="en-US" sz="2800" b="1" dirty="0" smtClean="0">
                <a:solidFill>
                  <a:srgbClr val="FF0000"/>
                </a:solidFill>
                <a:effectLst>
                  <a:outerShdw blurRad="38100" dist="38100" dir="2700000" algn="tl">
                    <a:srgbClr val="000000">
                      <a:alpha val="43137"/>
                    </a:srgbClr>
                  </a:outerShdw>
                </a:effectLst>
                <a:latin typeface="+mn-lt"/>
              </a:rPr>
              <a:t> rats for 4 weeks.</a:t>
            </a:r>
            <a:endParaRPr lang="en-GB" sz="2800" dirty="0">
              <a:solidFill>
                <a:srgbClr val="FF0000"/>
              </a:solidFill>
              <a:effectLst>
                <a:outerShdw blurRad="38100" dist="38100" dir="2700000" algn="tl">
                  <a:srgbClr val="000000">
                    <a:alpha val="43137"/>
                  </a:srgbClr>
                </a:outerShdw>
              </a:effectLst>
              <a:latin typeface="+mn-lt"/>
            </a:endParaRPr>
          </a:p>
        </p:txBody>
      </p:sp>
      <p:graphicFrame>
        <p:nvGraphicFramePr>
          <p:cNvPr id="5" name="Chart 4"/>
          <p:cNvGraphicFramePr/>
          <p:nvPr/>
        </p:nvGraphicFramePr>
        <p:xfrm>
          <a:off x="285720" y="1357298"/>
          <a:ext cx="8501122" cy="471490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5" presetClass="entr" presetSubtype="0"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0.70"/>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0"/>
            <a:ext cx="8715436" cy="1000132"/>
          </a:xfrm>
        </p:spPr>
        <p:txBody>
          <a:bodyPr>
            <a:noAutofit/>
          </a:bodyPr>
          <a:lstStyle/>
          <a:p>
            <a:r>
              <a:rPr lang="en-US" sz="2800" b="1" dirty="0" smtClean="0">
                <a:solidFill>
                  <a:srgbClr val="FF0000"/>
                </a:solidFill>
                <a:effectLst>
                  <a:outerShdw blurRad="38100" dist="38100" dir="2700000" algn="tl">
                    <a:srgbClr val="000000">
                      <a:alpha val="43137"/>
                    </a:srgbClr>
                  </a:outerShdw>
                </a:effectLst>
                <a:latin typeface="+mn-lt"/>
              </a:rPr>
              <a:t>Table 2: Effect of oxidative stress markers in control, </a:t>
            </a:r>
            <a:r>
              <a:rPr lang="en-US" sz="2800" b="1" dirty="0" err="1" smtClean="0">
                <a:solidFill>
                  <a:srgbClr val="FF0000"/>
                </a:solidFill>
                <a:effectLst>
                  <a:outerShdw blurRad="38100" dist="38100" dir="2700000" algn="tl">
                    <a:srgbClr val="000000">
                      <a:alpha val="43137"/>
                    </a:srgbClr>
                  </a:outerShdw>
                </a:effectLst>
                <a:latin typeface="+mn-lt"/>
              </a:rPr>
              <a:t>hyperlipidemic</a:t>
            </a:r>
            <a:r>
              <a:rPr lang="en-US" sz="2800" b="1" dirty="0" smtClean="0">
                <a:solidFill>
                  <a:srgbClr val="FF0000"/>
                </a:solidFill>
                <a:effectLst>
                  <a:outerShdw blurRad="38100" dist="38100" dir="2700000" algn="tl">
                    <a:srgbClr val="000000">
                      <a:alpha val="43137"/>
                    </a:srgbClr>
                  </a:outerShdw>
                </a:effectLst>
                <a:latin typeface="+mn-lt"/>
              </a:rPr>
              <a:t> and germinated pigeon pea extract treated diabetic rats.</a:t>
            </a:r>
            <a:endParaRPr lang="en-GB" sz="2800" b="1" dirty="0">
              <a:solidFill>
                <a:srgbClr val="FF0000"/>
              </a:solidFill>
              <a:effectLst>
                <a:outerShdw blurRad="38100" dist="38100" dir="2700000" algn="tl">
                  <a:srgbClr val="000000">
                    <a:alpha val="43137"/>
                  </a:srgbClr>
                </a:outerShdw>
              </a:effectLst>
              <a:latin typeface="+mn-lt"/>
            </a:endParaRPr>
          </a:p>
        </p:txBody>
      </p:sp>
      <p:graphicFrame>
        <p:nvGraphicFramePr>
          <p:cNvPr id="6" name="Table 5"/>
          <p:cNvGraphicFramePr>
            <a:graphicFrameLocks noGrp="1"/>
          </p:cNvGraphicFramePr>
          <p:nvPr/>
        </p:nvGraphicFramePr>
        <p:xfrm>
          <a:off x="500033" y="1285860"/>
          <a:ext cx="8215371" cy="4396860"/>
        </p:xfrm>
        <a:graphic>
          <a:graphicData uri="http://schemas.openxmlformats.org/drawingml/2006/table">
            <a:tbl>
              <a:tblPr firstRow="1" bandRow="1">
                <a:tableStyleId>{5202B0CA-FC54-4496-8BCA-5EF66A818D29}</a:tableStyleId>
              </a:tblPr>
              <a:tblGrid>
                <a:gridCol w="2990981"/>
                <a:gridCol w="1366738"/>
                <a:gridCol w="1652090"/>
                <a:gridCol w="2205562"/>
              </a:tblGrid>
              <a:tr h="1291500">
                <a:tc>
                  <a:txBody>
                    <a:bodyPr/>
                    <a:lstStyle/>
                    <a:p>
                      <a:pPr marL="0" marR="0" algn="l">
                        <a:lnSpc>
                          <a:spcPct val="115000"/>
                        </a:lnSpc>
                        <a:spcBef>
                          <a:spcPts val="0"/>
                        </a:spcBef>
                        <a:spcAft>
                          <a:spcPts val="0"/>
                        </a:spcAft>
                      </a:pPr>
                      <a:r>
                        <a:rPr lang="en-US" sz="2000" dirty="0"/>
                        <a:t>Groups </a:t>
                      </a:r>
                      <a:endParaRPr lang="en-GB" sz="2000" dirty="0">
                        <a:latin typeface="+mn-lt"/>
                        <a:ea typeface="Calibri"/>
                        <a:cs typeface="Times New Roman"/>
                      </a:endParaRPr>
                    </a:p>
                  </a:txBody>
                  <a:tcPr marL="65633" marR="65633" marT="0" marB="0"/>
                </a:tc>
                <a:tc>
                  <a:txBody>
                    <a:bodyPr/>
                    <a:lstStyle/>
                    <a:p>
                      <a:pPr marL="0" marR="0" algn="l">
                        <a:lnSpc>
                          <a:spcPct val="115000"/>
                        </a:lnSpc>
                        <a:spcBef>
                          <a:spcPts val="0"/>
                        </a:spcBef>
                        <a:spcAft>
                          <a:spcPts val="0"/>
                        </a:spcAft>
                      </a:pPr>
                      <a:r>
                        <a:rPr lang="en-US" sz="2000"/>
                        <a:t>Control </a:t>
                      </a:r>
                      <a:endParaRPr lang="en-GB" sz="2000">
                        <a:latin typeface="+mn-lt"/>
                        <a:ea typeface="Calibri"/>
                        <a:cs typeface="Times New Roman"/>
                      </a:endParaRPr>
                    </a:p>
                  </a:txBody>
                  <a:tcPr marL="65633" marR="65633" marT="0" marB="0"/>
                </a:tc>
                <a:tc>
                  <a:txBody>
                    <a:bodyPr/>
                    <a:lstStyle/>
                    <a:p>
                      <a:pPr marL="0" marR="0" algn="l">
                        <a:lnSpc>
                          <a:spcPct val="115000"/>
                        </a:lnSpc>
                        <a:spcBef>
                          <a:spcPts val="0"/>
                        </a:spcBef>
                        <a:spcAft>
                          <a:spcPts val="0"/>
                        </a:spcAft>
                      </a:pPr>
                      <a:r>
                        <a:rPr lang="en-US" sz="2000" dirty="0" err="1"/>
                        <a:t>Alloxan</a:t>
                      </a:r>
                      <a:r>
                        <a:rPr lang="en-US" sz="2000" dirty="0"/>
                        <a:t>       </a:t>
                      </a:r>
                      <a:endParaRPr lang="en-GB" sz="2000" dirty="0"/>
                    </a:p>
                    <a:p>
                      <a:pPr marL="0" marR="0" algn="l">
                        <a:lnSpc>
                          <a:spcPct val="115000"/>
                        </a:lnSpc>
                        <a:spcBef>
                          <a:spcPts val="0"/>
                        </a:spcBef>
                        <a:spcAft>
                          <a:spcPts val="0"/>
                        </a:spcAft>
                      </a:pPr>
                      <a:r>
                        <a:rPr lang="en-US" sz="2000" dirty="0"/>
                        <a:t>+ cholesterol </a:t>
                      </a:r>
                      <a:endParaRPr lang="en-GB" sz="2000" dirty="0">
                        <a:latin typeface="+mn-lt"/>
                        <a:ea typeface="Calibri"/>
                        <a:cs typeface="Times New Roman"/>
                      </a:endParaRPr>
                    </a:p>
                  </a:txBody>
                  <a:tcPr marL="65633" marR="65633" marT="0" marB="0"/>
                </a:tc>
                <a:tc>
                  <a:txBody>
                    <a:bodyPr/>
                    <a:lstStyle/>
                    <a:p>
                      <a:pPr marL="0" marR="0" algn="l">
                        <a:lnSpc>
                          <a:spcPct val="115000"/>
                        </a:lnSpc>
                        <a:spcBef>
                          <a:spcPts val="0"/>
                        </a:spcBef>
                        <a:spcAft>
                          <a:spcPts val="0"/>
                        </a:spcAft>
                      </a:pPr>
                      <a:r>
                        <a:rPr lang="en-US" sz="2000" dirty="0"/>
                        <a:t>Germinated pigeon pea extract 2.1g/kg </a:t>
                      </a:r>
                      <a:r>
                        <a:rPr lang="en-US" sz="2000" dirty="0" err="1"/>
                        <a:t>bw</a:t>
                      </a:r>
                      <a:endParaRPr lang="en-GB" sz="2000" dirty="0">
                        <a:latin typeface="+mn-lt"/>
                        <a:ea typeface="Calibri"/>
                        <a:cs typeface="Times New Roman"/>
                      </a:endParaRPr>
                    </a:p>
                  </a:txBody>
                  <a:tcPr marL="65633" marR="65633" marT="0" marB="0"/>
                </a:tc>
              </a:tr>
              <a:tr h="1497390">
                <a:tc>
                  <a:txBody>
                    <a:bodyPr/>
                    <a:lstStyle/>
                    <a:p>
                      <a:pPr marL="0" marR="0" algn="l">
                        <a:lnSpc>
                          <a:spcPct val="200000"/>
                        </a:lnSpc>
                        <a:spcBef>
                          <a:spcPts val="0"/>
                        </a:spcBef>
                        <a:spcAft>
                          <a:spcPts val="0"/>
                        </a:spcAft>
                      </a:pPr>
                      <a:r>
                        <a:rPr lang="en-US" sz="2000" dirty="0"/>
                        <a:t>Lipid </a:t>
                      </a:r>
                      <a:r>
                        <a:rPr lang="en-US" sz="2000" dirty="0" err="1"/>
                        <a:t>peroxidation</a:t>
                      </a:r>
                      <a:r>
                        <a:rPr lang="en-US" sz="2000" dirty="0"/>
                        <a:t> n mol MDA release/mg protein </a:t>
                      </a:r>
                      <a:endParaRPr lang="en-GB" sz="2000" dirty="0">
                        <a:latin typeface="+mn-lt"/>
                        <a:ea typeface="Calibri"/>
                        <a:cs typeface="Times New Roman"/>
                      </a:endParaRPr>
                    </a:p>
                  </a:txBody>
                  <a:tcPr marL="65633" marR="65633" marT="0" marB="0"/>
                </a:tc>
                <a:tc>
                  <a:txBody>
                    <a:bodyPr/>
                    <a:lstStyle/>
                    <a:p>
                      <a:pPr marL="0" marR="0" algn="l">
                        <a:lnSpc>
                          <a:spcPct val="200000"/>
                        </a:lnSpc>
                        <a:spcBef>
                          <a:spcPts val="0"/>
                        </a:spcBef>
                        <a:spcAft>
                          <a:spcPts val="0"/>
                        </a:spcAft>
                      </a:pPr>
                      <a:r>
                        <a:rPr lang="en-US" sz="2000"/>
                        <a:t>1.31 ± 0.22</a:t>
                      </a:r>
                      <a:endParaRPr lang="en-GB" sz="2000">
                        <a:latin typeface="+mn-lt"/>
                        <a:ea typeface="Calibri"/>
                        <a:cs typeface="Times New Roman"/>
                      </a:endParaRPr>
                    </a:p>
                  </a:txBody>
                  <a:tcPr marL="65633" marR="65633" marT="0" marB="0"/>
                </a:tc>
                <a:tc>
                  <a:txBody>
                    <a:bodyPr/>
                    <a:lstStyle/>
                    <a:p>
                      <a:pPr marL="0" marR="0" algn="l">
                        <a:lnSpc>
                          <a:spcPct val="200000"/>
                        </a:lnSpc>
                        <a:spcBef>
                          <a:spcPts val="0"/>
                        </a:spcBef>
                        <a:spcAft>
                          <a:spcPts val="0"/>
                        </a:spcAft>
                      </a:pPr>
                      <a:r>
                        <a:rPr lang="en-US" sz="2000" dirty="0"/>
                        <a:t>2.01 ± 0.25</a:t>
                      </a:r>
                      <a:r>
                        <a:rPr lang="en-US" sz="2000" baseline="30000" dirty="0"/>
                        <a:t>a</a:t>
                      </a:r>
                      <a:endParaRPr lang="en-GB" sz="2000" dirty="0">
                        <a:latin typeface="+mn-lt"/>
                        <a:ea typeface="Calibri"/>
                        <a:cs typeface="Times New Roman"/>
                      </a:endParaRPr>
                    </a:p>
                  </a:txBody>
                  <a:tcPr marL="65633" marR="65633" marT="0" marB="0"/>
                </a:tc>
                <a:tc>
                  <a:txBody>
                    <a:bodyPr/>
                    <a:lstStyle/>
                    <a:p>
                      <a:pPr marL="0" marR="0" algn="l">
                        <a:lnSpc>
                          <a:spcPct val="200000"/>
                        </a:lnSpc>
                        <a:spcBef>
                          <a:spcPts val="0"/>
                        </a:spcBef>
                        <a:spcAft>
                          <a:spcPts val="0"/>
                        </a:spcAft>
                      </a:pPr>
                      <a:r>
                        <a:rPr lang="en-US" sz="2000"/>
                        <a:t>1.43 ± 0.33</a:t>
                      </a:r>
                      <a:r>
                        <a:rPr lang="en-US" sz="2000" baseline="30000"/>
                        <a:t>b</a:t>
                      </a:r>
                      <a:endParaRPr lang="en-GB" sz="2000">
                        <a:latin typeface="+mn-lt"/>
                        <a:ea typeface="Calibri"/>
                        <a:cs typeface="Times New Roman"/>
                      </a:endParaRPr>
                    </a:p>
                  </a:txBody>
                  <a:tcPr marL="65633" marR="65633" marT="0" marB="0"/>
                </a:tc>
              </a:tr>
              <a:tr h="1497390">
                <a:tc>
                  <a:txBody>
                    <a:bodyPr/>
                    <a:lstStyle/>
                    <a:p>
                      <a:pPr marL="0" marR="0" algn="l">
                        <a:lnSpc>
                          <a:spcPct val="200000"/>
                        </a:lnSpc>
                        <a:spcBef>
                          <a:spcPts val="0"/>
                        </a:spcBef>
                        <a:spcAft>
                          <a:spcPts val="0"/>
                        </a:spcAft>
                      </a:pPr>
                      <a:r>
                        <a:rPr lang="en-US" sz="2000" dirty="0"/>
                        <a:t>GSH µg reduced GSH utilized /mm/mg protein </a:t>
                      </a:r>
                      <a:endParaRPr lang="en-GB" sz="2000" dirty="0">
                        <a:latin typeface="+mn-lt"/>
                        <a:ea typeface="Calibri"/>
                        <a:cs typeface="Times New Roman"/>
                      </a:endParaRPr>
                    </a:p>
                  </a:txBody>
                  <a:tcPr marL="65633" marR="65633" marT="0" marB="0"/>
                </a:tc>
                <a:tc>
                  <a:txBody>
                    <a:bodyPr/>
                    <a:lstStyle/>
                    <a:p>
                      <a:pPr marL="0" marR="0" algn="l">
                        <a:lnSpc>
                          <a:spcPct val="200000"/>
                        </a:lnSpc>
                        <a:spcBef>
                          <a:spcPts val="0"/>
                        </a:spcBef>
                        <a:spcAft>
                          <a:spcPts val="0"/>
                        </a:spcAft>
                      </a:pPr>
                      <a:r>
                        <a:rPr lang="en-US" sz="2000"/>
                        <a:t>30.2 ± 1.7</a:t>
                      </a:r>
                      <a:endParaRPr lang="en-GB" sz="2000">
                        <a:latin typeface="+mn-lt"/>
                        <a:ea typeface="Calibri"/>
                        <a:cs typeface="Times New Roman"/>
                      </a:endParaRPr>
                    </a:p>
                  </a:txBody>
                  <a:tcPr marL="65633" marR="65633" marT="0" marB="0"/>
                </a:tc>
                <a:tc>
                  <a:txBody>
                    <a:bodyPr/>
                    <a:lstStyle/>
                    <a:p>
                      <a:pPr marL="0" marR="0" algn="l">
                        <a:lnSpc>
                          <a:spcPct val="200000"/>
                        </a:lnSpc>
                        <a:spcBef>
                          <a:spcPts val="0"/>
                        </a:spcBef>
                        <a:spcAft>
                          <a:spcPts val="0"/>
                        </a:spcAft>
                      </a:pPr>
                      <a:r>
                        <a:rPr lang="en-US" sz="2000"/>
                        <a:t>15.4 ± 2.1</a:t>
                      </a:r>
                      <a:r>
                        <a:rPr lang="en-US" sz="2000" baseline="30000"/>
                        <a:t>a</a:t>
                      </a:r>
                      <a:endParaRPr lang="en-GB" sz="2000">
                        <a:latin typeface="+mn-lt"/>
                        <a:ea typeface="Calibri"/>
                        <a:cs typeface="Times New Roman"/>
                      </a:endParaRPr>
                    </a:p>
                  </a:txBody>
                  <a:tcPr marL="65633" marR="65633" marT="0" marB="0"/>
                </a:tc>
                <a:tc>
                  <a:txBody>
                    <a:bodyPr/>
                    <a:lstStyle/>
                    <a:p>
                      <a:pPr marL="0" marR="0" algn="l">
                        <a:lnSpc>
                          <a:spcPct val="200000"/>
                        </a:lnSpc>
                        <a:spcBef>
                          <a:spcPts val="0"/>
                        </a:spcBef>
                        <a:spcAft>
                          <a:spcPts val="0"/>
                        </a:spcAft>
                      </a:pPr>
                      <a:r>
                        <a:rPr lang="en-US" sz="2000" dirty="0"/>
                        <a:t>28.3 ± 1.7</a:t>
                      </a:r>
                      <a:r>
                        <a:rPr lang="en-US" sz="2000" baseline="30000" dirty="0"/>
                        <a:t>b</a:t>
                      </a:r>
                      <a:endParaRPr lang="en-GB" sz="2000" dirty="0">
                        <a:latin typeface="+mn-lt"/>
                        <a:ea typeface="Calibri"/>
                        <a:cs typeface="Times New Roman"/>
                      </a:endParaRPr>
                    </a:p>
                  </a:txBody>
                  <a:tcPr marL="65633" marR="65633" marT="0" marB="0"/>
                </a:tc>
              </a:tr>
            </a:tbl>
          </a:graphicData>
        </a:graphic>
      </p:graphicFrame>
      <p:sp>
        <p:nvSpPr>
          <p:cNvPr id="7" name="TextBox 6"/>
          <p:cNvSpPr txBox="1"/>
          <p:nvPr/>
        </p:nvSpPr>
        <p:spPr>
          <a:xfrm>
            <a:off x="571472" y="5783065"/>
            <a:ext cx="8286808" cy="646331"/>
          </a:xfrm>
          <a:prstGeom prst="rect">
            <a:avLst/>
          </a:prstGeom>
          <a:noFill/>
        </p:spPr>
        <p:txBody>
          <a:bodyPr wrap="square" rtlCol="0">
            <a:spAutoFit/>
          </a:bodyPr>
          <a:lstStyle/>
          <a:p>
            <a:r>
              <a:rPr lang="en-US" dirty="0" smtClean="0"/>
              <a:t>Values are mean ± SD </a:t>
            </a:r>
            <a:endParaRPr lang="en-GB" dirty="0" smtClean="0"/>
          </a:p>
          <a:p>
            <a:r>
              <a:rPr lang="en-US" dirty="0" smtClean="0"/>
              <a:t>MDA – </a:t>
            </a:r>
            <a:r>
              <a:rPr lang="en-US" dirty="0" err="1" smtClean="0"/>
              <a:t>Malondialdehyde</a:t>
            </a:r>
            <a:r>
              <a:rPr lang="en-US" dirty="0" smtClean="0"/>
              <a:t>, GSH – Reduced glutathione.</a:t>
            </a:r>
            <a:endParaRPr lang="en-GB"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39" presetClass="entr" presetSubtype="0" accel="100000" fill="hold" nodeType="after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ppt_h</p:attrName>
                                        </p:attrNameLst>
                                      </p:cBhvr>
                                      <p:tavLst>
                                        <p:tav tm="0">
                                          <p:val>
                                            <p:strVal val="#ppt_h/20"/>
                                          </p:val>
                                        </p:tav>
                                        <p:tav tm="50000">
                                          <p:val>
                                            <p:strVal val="#ppt_h/20"/>
                                          </p:val>
                                        </p:tav>
                                        <p:tav tm="100000">
                                          <p:val>
                                            <p:strVal val="#ppt_h"/>
                                          </p:val>
                                        </p:tav>
                                      </p:tavLst>
                                    </p:anim>
                                    <p:anim calcmode="lin" valueType="num">
                                      <p:cBhvr>
                                        <p:cTn id="14" dur="500" fill="hold"/>
                                        <p:tgtEl>
                                          <p:spTgt spid="6"/>
                                        </p:tgtEl>
                                        <p:attrNameLst>
                                          <p:attrName>ppt_w</p:attrName>
                                        </p:attrNameLst>
                                      </p:cBhvr>
                                      <p:tavLst>
                                        <p:tav tm="0">
                                          <p:val>
                                            <p:strVal val="#ppt_w+.3"/>
                                          </p:val>
                                        </p:tav>
                                        <p:tav tm="50000">
                                          <p:val>
                                            <p:strVal val="#ppt_w+.3"/>
                                          </p:val>
                                        </p:tav>
                                        <p:tav tm="100000">
                                          <p:val>
                                            <p:strVal val="#ppt_w"/>
                                          </p:val>
                                        </p:tav>
                                      </p:tavLst>
                                    </p:anim>
                                    <p:anim calcmode="lin" valueType="num">
                                      <p:cBhvr>
                                        <p:cTn id="15" dur="500" fill="hold"/>
                                        <p:tgtEl>
                                          <p:spTgt spid="6"/>
                                        </p:tgtEl>
                                        <p:attrNameLst>
                                          <p:attrName>ppt_x</p:attrName>
                                        </p:attrNameLst>
                                      </p:cBhvr>
                                      <p:tavLst>
                                        <p:tav tm="0">
                                          <p:val>
                                            <p:strVal val="#ppt_x-.3"/>
                                          </p:val>
                                        </p:tav>
                                        <p:tav tm="50000">
                                          <p:val>
                                            <p:strVal val="#ppt_x"/>
                                          </p:val>
                                        </p:tav>
                                        <p:tav tm="100000">
                                          <p:val>
                                            <p:strVal val="#ppt_x"/>
                                          </p:val>
                                        </p:tav>
                                      </p:tavLst>
                                    </p:anim>
                                    <p:anim calcmode="lin" valueType="num">
                                      <p:cBhvr>
                                        <p:cTn id="16" dur="500" fill="hold"/>
                                        <p:tgtEl>
                                          <p:spTgt spid="6"/>
                                        </p:tgtEl>
                                        <p:attrNameLst>
                                          <p:attrName>ppt_y</p:attrName>
                                        </p:attrNameLst>
                                      </p:cBhvr>
                                      <p:tavLst>
                                        <p:tav tm="0">
                                          <p:val>
                                            <p:strVal val="#ppt_y"/>
                                          </p:val>
                                        </p:tav>
                                        <p:tav tm="100000">
                                          <p:val>
                                            <p:strVal val="#ppt_y"/>
                                          </p:val>
                                        </p:tav>
                                      </p:tavLst>
                                    </p:anim>
                                  </p:childTnLst>
                                </p:cTn>
                              </p:par>
                            </p:childTnLst>
                          </p:cTn>
                        </p:par>
                        <p:par>
                          <p:cTn id="17" fill="hold">
                            <p:stCondLst>
                              <p:cond delay="1000"/>
                            </p:stCondLst>
                            <p:childTnLst>
                              <p:par>
                                <p:cTn id="18" presetID="2" presetClass="entr" presetSubtype="4"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000132"/>
          </a:xfrm>
        </p:spPr>
        <p:txBody>
          <a:bodyPr/>
          <a:lstStyle/>
          <a:p>
            <a:r>
              <a:rPr lang="en-US" b="1" dirty="0" smtClean="0">
                <a:solidFill>
                  <a:srgbClr val="FF0000"/>
                </a:solidFill>
                <a:effectLst>
                  <a:outerShdw blurRad="38100" dist="38100" dir="2700000" algn="tl">
                    <a:srgbClr val="000000">
                      <a:alpha val="43137"/>
                    </a:srgbClr>
                  </a:outerShdw>
                </a:effectLst>
                <a:latin typeface="+mn-lt"/>
              </a:rPr>
              <a:t>CONCLUSION </a:t>
            </a:r>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14282" y="1285860"/>
            <a:ext cx="8715436" cy="5429288"/>
          </a:xfrm>
        </p:spPr>
        <p:txBody>
          <a:bodyPr>
            <a:normAutofit lnSpcReduction="10000"/>
          </a:bodyPr>
          <a:lstStyle/>
          <a:p>
            <a:pPr algn="just"/>
            <a:r>
              <a:rPr lang="en-US" sz="3200" dirty="0" smtClean="0"/>
              <a:t>The free radical scavenging activity of germinated pigeon pea extract in diabetes – associated </a:t>
            </a:r>
            <a:r>
              <a:rPr lang="en-US" sz="3200" dirty="0" err="1" smtClean="0"/>
              <a:t>hyperlipidemia</a:t>
            </a:r>
            <a:r>
              <a:rPr lang="en-US" sz="3200" dirty="0" smtClean="0"/>
              <a:t> has been demonstrated in this study. This may be related to the high amount of total </a:t>
            </a:r>
            <a:r>
              <a:rPr lang="en-US" sz="3200" dirty="0" err="1" smtClean="0"/>
              <a:t>phenolics</a:t>
            </a:r>
            <a:r>
              <a:rPr lang="en-US" sz="3200" dirty="0" smtClean="0"/>
              <a:t>, increased antioxidant potential and inhibitory potential of carbohydrate-digesting enzymes. The present study concluded that consumption of germinated pigeon pea can be good dietary supplement for  controlling diabetes and </a:t>
            </a:r>
            <a:r>
              <a:rPr lang="en-US" sz="3200" dirty="0" err="1" smtClean="0"/>
              <a:t>hyperlipidemia</a:t>
            </a:r>
            <a:r>
              <a:rPr lang="en-US" sz="3200" dirty="0" smtClean="0"/>
              <a:t>.</a:t>
            </a:r>
            <a:endParaRPr lang="en-GB" sz="3200" dirty="0"/>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upRight)">
                                      <p:cBhvr>
                                        <p:cTn id="7" dur="2000"/>
                                        <p:tgtEl>
                                          <p:spTgt spid="2"/>
                                        </p:tgtEl>
                                      </p:cBhvr>
                                    </p:animEffect>
                                  </p:childTnLst>
                                </p:cTn>
                              </p:par>
                            </p:childTnLst>
                          </p:cTn>
                        </p:par>
                        <p:par>
                          <p:cTn id="8" fill="hold">
                            <p:stCondLst>
                              <p:cond delay="2000"/>
                            </p:stCondLst>
                            <p:childTnLst>
                              <p:par>
                                <p:cTn id="9" presetID="21" presetClass="entr" presetSubtype="8"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heel(8)">
                                      <p:cBhvr>
                                        <p:cTn id="11"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357562"/>
            <a:ext cx="8305800" cy="1143000"/>
          </a:xfrm>
        </p:spPr>
        <p:txBody>
          <a:bodyPr>
            <a:noAutofit/>
          </a:bodyPr>
          <a:lstStyle/>
          <a:p>
            <a:pPr algn="ctr"/>
            <a:r>
              <a:rPr lang="en-GB" sz="9600" b="1" dirty="0" smtClean="0">
                <a:solidFill>
                  <a:srgbClr val="FF0000"/>
                </a:solidFill>
                <a:effectLst>
                  <a:outerShdw blurRad="38100" dist="38100" dir="2700000" algn="tl">
                    <a:srgbClr val="000000">
                      <a:alpha val="43137"/>
                    </a:srgbClr>
                  </a:outerShdw>
                </a:effectLst>
                <a:latin typeface="+mn-lt"/>
              </a:rPr>
              <a:t>THANKS FOR LISTENING !!!</a:t>
            </a:r>
            <a:endParaRPr lang="en-GB" sz="9600" b="1" dirty="0">
              <a:solidFill>
                <a:srgbClr val="FF0000"/>
              </a:solidFill>
              <a:effectLst>
                <a:outerShdw blurRad="38100" dist="38100" dir="2700000" algn="tl">
                  <a:srgbClr val="000000">
                    <a:alpha val="43137"/>
                  </a:srgbClr>
                </a:outerShdw>
              </a:effectLst>
              <a:latin typeface="+mn-lt"/>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70" decel="100000"/>
                                        <p:tgtEl>
                                          <p:spTgt spid="2"/>
                                        </p:tgtEl>
                                      </p:cBhvr>
                                    </p:animEffect>
                                    <p:animScale>
                                      <p:cBhvr>
                                        <p:cTn id="8" dur="770" decel="100000"/>
                                        <p:tgtEl>
                                          <p:spTgt spid="2"/>
                                        </p:tgtEl>
                                      </p:cBhvr>
                                      <p:from x="10000" y="10000"/>
                                      <p:to x="200000" y="450000"/>
                                    </p:animScale>
                                    <p:animScale>
                                      <p:cBhvr>
                                        <p:cTn id="9" dur="1230" accel="100000" fill="hold">
                                          <p:stCondLst>
                                            <p:cond delay="770"/>
                                          </p:stCondLst>
                                        </p:cTn>
                                        <p:tgtEl>
                                          <p:spTgt spid="2"/>
                                        </p:tgtEl>
                                      </p:cBhvr>
                                      <p:from x="200000" y="450000"/>
                                      <p:to x="100000" y="100000"/>
                                    </p:animScale>
                                    <p:set>
                                      <p:cBhvr>
                                        <p:cTn id="10" dur="770" fill="hold"/>
                                        <p:tgtEl>
                                          <p:spTgt spid="2"/>
                                        </p:tgtEl>
                                        <p:attrNameLst>
                                          <p:attrName>ppt_x</p:attrName>
                                        </p:attrNameLst>
                                      </p:cBhvr>
                                      <p:to>
                                        <p:strVal val="(0.5)"/>
                                      </p:to>
                                    </p:set>
                                    <p:anim from="(0.5)" to="(#ppt_x)" calcmode="lin" valueType="num">
                                      <p:cBhvr>
                                        <p:cTn id="11" dur="1230" accel="100000" fill="hold">
                                          <p:stCondLst>
                                            <p:cond delay="770"/>
                                          </p:stCondLst>
                                        </p:cTn>
                                        <p:tgtEl>
                                          <p:spTgt spid="2"/>
                                        </p:tgtEl>
                                        <p:attrNameLst>
                                          <p:attrName>ppt_x</p:attrName>
                                        </p:attrNameLst>
                                      </p:cBhvr>
                                    </p:anim>
                                    <p:set>
                                      <p:cBhvr>
                                        <p:cTn id="12" dur="770" fill="hold"/>
                                        <p:tgtEl>
                                          <p:spTgt spid="2"/>
                                        </p:tgtEl>
                                        <p:attrNameLst>
                                          <p:attrName>ppt_y</p:attrName>
                                        </p:attrNameLst>
                                      </p:cBhvr>
                                      <p:to>
                                        <p:strVal val="(#ppt_y+0.4)"/>
                                      </p:to>
                                    </p:set>
                                    <p:anim from="(#ppt_y+0.4)" to="(#ppt_y)" calcmode="lin" valueType="num">
                                      <p:cBhvr>
                                        <p:cTn id="13" dur="1230" accel="100000" fill="hold">
                                          <p:stCondLst>
                                            <p:cond delay="770"/>
                                          </p:stCondLst>
                                        </p:cTn>
                                        <p:tgtEl>
                                          <p:spTgt spid="2"/>
                                        </p:tgtEl>
                                        <p:attrNameLst>
                                          <p:attrName>ppt_y</p:attrName>
                                        </p:attrNameLst>
                                      </p:cBhvr>
                                    </p:anim>
                                  </p:childTnLst>
                                </p:cTn>
                              </p:par>
                            </p:childTnLst>
                          </p:cTn>
                        </p:par>
                        <p:par>
                          <p:cTn id="14" fill="hold">
                            <p:stCondLst>
                              <p:cond delay="2000"/>
                            </p:stCondLst>
                            <p:childTnLst>
                              <p:par>
                                <p:cTn id="15" presetID="34" presetClass="emph" presetSubtype="0" fill="hold" grpId="1" nodeType="afterEffect">
                                  <p:stCondLst>
                                    <p:cond delay="0"/>
                                  </p:stCondLst>
                                  <p:iterate type="lt">
                                    <p:tmPct val="10000"/>
                                  </p:iterate>
                                  <p:childTnLst>
                                    <p:animMotion origin="layout" path="M 0.0 0.0 L 0.0 -0.07213" pathEditMode="relative" ptsTypes="">
                                      <p:cBhvr>
                                        <p:cTn id="16" dur="250" accel="50000" decel="50000" autoRev="1" fill="hold">
                                          <p:stCondLst>
                                            <p:cond delay="0"/>
                                          </p:stCondLst>
                                        </p:cTn>
                                        <p:tgtEl>
                                          <p:spTgt spid="2"/>
                                        </p:tgtEl>
                                        <p:attrNameLst>
                                          <p:attrName>ppt_x</p:attrName>
                                          <p:attrName>ppt_y</p:attrName>
                                        </p:attrNameLst>
                                      </p:cBhvr>
                                    </p:animMotion>
                                    <p:animRot by="1500000">
                                      <p:cBhvr>
                                        <p:cTn id="17" dur="125" fill="hold">
                                          <p:stCondLst>
                                            <p:cond delay="0"/>
                                          </p:stCondLst>
                                        </p:cTn>
                                        <p:tgtEl>
                                          <p:spTgt spid="2"/>
                                        </p:tgtEl>
                                        <p:attrNameLst>
                                          <p:attrName>r</p:attrName>
                                        </p:attrNameLst>
                                      </p:cBhvr>
                                    </p:animRot>
                                    <p:animRot by="-1500000">
                                      <p:cBhvr>
                                        <p:cTn id="18" dur="125" fill="hold">
                                          <p:stCondLst>
                                            <p:cond delay="125"/>
                                          </p:stCondLst>
                                        </p:cTn>
                                        <p:tgtEl>
                                          <p:spTgt spid="2"/>
                                        </p:tgtEl>
                                        <p:attrNameLst>
                                          <p:attrName>r</p:attrName>
                                        </p:attrNameLst>
                                      </p:cBhvr>
                                    </p:animRot>
                                    <p:animRot by="-1500000">
                                      <p:cBhvr>
                                        <p:cTn id="19" dur="125" fill="hold">
                                          <p:stCondLst>
                                            <p:cond delay="250"/>
                                          </p:stCondLst>
                                        </p:cTn>
                                        <p:tgtEl>
                                          <p:spTgt spid="2"/>
                                        </p:tgtEl>
                                        <p:attrNameLst>
                                          <p:attrName>r</p:attrName>
                                        </p:attrNameLst>
                                      </p:cBhvr>
                                    </p:animRot>
                                    <p:animRot by="1500000">
                                      <p:cBhvr>
                                        <p:cTn id="20" dur="125" fill="hold">
                                          <p:stCondLst>
                                            <p:cond delay="375"/>
                                          </p:stCondLst>
                                        </p:cTn>
                                        <p:tgtEl>
                                          <p:spTgt spid="2"/>
                                        </p:tgtEl>
                                        <p:attrNameLst>
                                          <p:attrName>r</p:attrName>
                                        </p:attrNameLst>
                                      </p:cBhvr>
                                    </p:animRot>
                                  </p:childTnLst>
                                </p:cTn>
                              </p:par>
                            </p:childTnLst>
                          </p:cTn>
                        </p:par>
                        <p:par>
                          <p:cTn id="21" fill="hold">
                            <p:stCondLst>
                              <p:cond delay="3500"/>
                            </p:stCondLst>
                            <p:childTnLst>
                              <p:par>
                                <p:cTn id="22" presetID="8" presetClass="emph" presetSubtype="0" repeatCount="3000" fill="hold" grpId="2" nodeType="afterEffect">
                                  <p:stCondLst>
                                    <p:cond delay="14000"/>
                                  </p:stCondLst>
                                  <p:iterate type="lt">
                                    <p:tmPct val="0"/>
                                  </p:iterate>
                                  <p:childTnLst>
                                    <p:animRot by="21600000">
                                      <p:cBhvr>
                                        <p:cTn id="23" dur="5000" fill="hold"/>
                                        <p:tgtEl>
                                          <p:spTgt spid="2"/>
                                        </p:tgtEl>
                                        <p:attrNameLst>
                                          <p:attrName>r</p:attrName>
                                        </p:attrNameLst>
                                      </p:cBhvr>
                                    </p:animRot>
                                  </p:childTnLst>
                                </p:cTn>
                              </p:par>
                            </p:childTnLst>
                          </p:cTn>
                        </p:par>
                        <p:par>
                          <p:cTn id="24" fill="hold">
                            <p:stCondLst>
                              <p:cond delay="32500"/>
                            </p:stCondLst>
                            <p:childTnLst>
                              <p:par>
                                <p:cTn id="25" presetID="40" presetClass="exit" presetSubtype="0" fill="hold" grpId="3" nodeType="afterEffect">
                                  <p:stCondLst>
                                    <p:cond delay="0"/>
                                  </p:stCondLst>
                                  <p:iterate type="lt">
                                    <p:tmPct val="10000"/>
                                  </p:iterate>
                                  <p:childTnLst>
                                    <p:animEffect transition="out" filter="fade">
                                      <p:cBhvr>
                                        <p:cTn id="26" dur="1000"/>
                                        <p:tgtEl>
                                          <p:spTgt spid="2"/>
                                        </p:tgtEl>
                                      </p:cBhvr>
                                    </p:animEffect>
                                    <p:anim calcmode="lin" valueType="num">
                                      <p:cBhvr>
                                        <p:cTn id="27" dur="1000"/>
                                        <p:tgtEl>
                                          <p:spTgt spid="2"/>
                                        </p:tgtEl>
                                        <p:attrNameLst>
                                          <p:attrName>ppt_x</p:attrName>
                                        </p:attrNameLst>
                                      </p:cBhvr>
                                      <p:tavLst>
                                        <p:tav tm="0">
                                          <p:val>
                                            <p:strVal val="ppt_x"/>
                                          </p:val>
                                        </p:tav>
                                        <p:tav tm="100000">
                                          <p:val>
                                            <p:strVal val="ppt_x-.1"/>
                                          </p:val>
                                        </p:tav>
                                      </p:tavLst>
                                    </p:anim>
                                    <p:anim calcmode="lin" valueType="num">
                                      <p:cBhvr>
                                        <p:cTn id="28" dur="1000"/>
                                        <p:tgtEl>
                                          <p:spTgt spid="2"/>
                                        </p:tgtEl>
                                        <p:attrNameLst>
                                          <p:attrName>ppt_y</p:attrName>
                                        </p:attrNameLst>
                                      </p:cBhvr>
                                      <p:tavLst>
                                        <p:tav tm="0">
                                          <p:val>
                                            <p:strVal val="ppt_y"/>
                                          </p:val>
                                        </p:tav>
                                        <p:tav tm="100000">
                                          <p:val>
                                            <p:strVal val="ppt_y"/>
                                          </p:val>
                                        </p:tav>
                                      </p:tavLst>
                                    </p:anim>
                                    <p:set>
                                      <p:cBhvr>
                                        <p:cTn id="29" dur="1" fill="hold">
                                          <p:stCondLst>
                                            <p:cond delay="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39784"/>
          </a:xfrm>
        </p:spPr>
        <p:txBody>
          <a:bodyPr/>
          <a:lstStyle/>
          <a:p>
            <a:r>
              <a:rPr lang="en-US" b="1" dirty="0" smtClean="0">
                <a:solidFill>
                  <a:srgbClr val="FF0000"/>
                </a:solidFill>
                <a:effectLst>
                  <a:outerShdw blurRad="38100" dist="38100" dir="2700000" algn="tl">
                    <a:srgbClr val="000000">
                      <a:alpha val="43137"/>
                    </a:srgbClr>
                  </a:outerShdw>
                </a:effectLst>
                <a:latin typeface="+mn-lt"/>
              </a:rPr>
              <a:t>INTRODUCTION</a:t>
            </a:r>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14282" y="1214422"/>
            <a:ext cx="8715436" cy="5259530"/>
          </a:xfrm>
        </p:spPr>
        <p:txBody>
          <a:bodyPr>
            <a:noAutofit/>
          </a:bodyPr>
          <a:lstStyle/>
          <a:p>
            <a:pPr algn="just"/>
            <a:r>
              <a:rPr lang="en-US" sz="3200" dirty="0" smtClean="0"/>
              <a:t>Diabetes affects different people of all ages, race and sex. It is estimated that worldwide there are approximately 150 million people with diabetes mellitus. Diabetes is a metabolic disorder characterized by hyperglycemia and insufficient secretion or action of endogenous </a:t>
            </a:r>
            <a:r>
              <a:rPr lang="en-US" sz="3200" dirty="0" err="1" smtClean="0"/>
              <a:t>insulins</a:t>
            </a:r>
            <a:r>
              <a:rPr lang="en-US" sz="3200" dirty="0" smtClean="0"/>
              <a:t>. </a:t>
            </a:r>
          </a:p>
          <a:p>
            <a:pPr algn="just"/>
            <a:r>
              <a:rPr lang="en-US" sz="3200" dirty="0" smtClean="0"/>
              <a:t>Oxidative stress plays a major role in the pathogenesis of diabetes. This increased oxidative stress is accompanied by a decreased antioxidant capacity.</a:t>
            </a:r>
            <a:endParaRPr lang="en-GB" sz="3200" dirty="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2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2000" decel="50000" fill="hold">
                                          <p:stCondLst>
                                            <p:cond delay="0"/>
                                          </p:stCondLst>
                                        </p:cTn>
                                        <p:tgtEl>
                                          <p:spTgt spid="2"/>
                                        </p:tgtEl>
                                        <p:attrNameLst>
                                          <p:attrName>ppt_x</p:attrName>
                                          <p:attrName>ppt_y</p:attrName>
                                        </p:attrNameLst>
                                      </p:cBhvr>
                                    </p:animMotion>
                                    <p:animEffect transition="in" filter="fade">
                                      <p:cBhvr>
                                        <p:cTn id="9" dur="2000"/>
                                        <p:tgtEl>
                                          <p:spTgt spid="2"/>
                                        </p:tgtEl>
                                      </p:cBhvr>
                                    </p:animEffect>
                                  </p:childTnLst>
                                </p:cTn>
                              </p:par>
                            </p:childTnLst>
                          </p:cTn>
                        </p:par>
                        <p:par>
                          <p:cTn id="10" fill="hold">
                            <p:stCondLst>
                              <p:cond delay="2000"/>
                            </p:stCondLst>
                            <p:childTnLst>
                              <p:par>
                                <p:cTn id="11" presetID="39" presetClass="entr" presetSubtype="0" accel="10000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4" dur="2000" fill="hold"/>
                                        <p:tgtEl>
                                          <p:spTgt spid="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5" dur="2000" fill="hold"/>
                                        <p:tgtEl>
                                          <p:spTgt spid="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6"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17" fill="hold">
                            <p:stCondLst>
                              <p:cond delay="4000"/>
                            </p:stCondLst>
                            <p:childTnLst>
                              <p:par>
                                <p:cTn id="18" presetID="39" presetClass="entr" presetSubtype="0" accel="100000"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20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1" dur="20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2" dur="20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3"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000132"/>
          </a:xfrm>
        </p:spPr>
        <p:txBody>
          <a:bodyPr/>
          <a:lstStyle/>
          <a:p>
            <a:r>
              <a:rPr lang="en-US" b="1" dirty="0" smtClean="0">
                <a:solidFill>
                  <a:srgbClr val="FF0000"/>
                </a:solidFill>
                <a:effectLst>
                  <a:outerShdw blurRad="38100" dist="38100" dir="2700000" algn="tl">
                    <a:srgbClr val="000000">
                      <a:alpha val="43137"/>
                    </a:srgbClr>
                  </a:outerShdw>
                </a:effectLst>
                <a:latin typeface="+mn-lt"/>
              </a:rPr>
              <a:t>INTRODUCTION (</a:t>
            </a:r>
            <a:r>
              <a:rPr lang="en-US" b="1" i="1" dirty="0" smtClean="0">
                <a:solidFill>
                  <a:srgbClr val="FF0000"/>
                </a:solidFill>
                <a:effectLst>
                  <a:outerShdw blurRad="38100" dist="38100" dir="2700000" algn="tl">
                    <a:srgbClr val="000000">
                      <a:alpha val="43137"/>
                    </a:srgbClr>
                  </a:outerShdw>
                </a:effectLst>
                <a:latin typeface="+mn-lt"/>
              </a:rPr>
              <a:t>Cont.</a:t>
            </a:r>
            <a:r>
              <a:rPr lang="en-US" b="1" dirty="0" smtClean="0">
                <a:solidFill>
                  <a:srgbClr val="FF0000"/>
                </a:solidFill>
                <a:effectLst>
                  <a:outerShdw blurRad="38100" dist="38100" dir="2700000" algn="tl">
                    <a:srgbClr val="000000">
                      <a:alpha val="43137"/>
                    </a:srgbClr>
                  </a:outerShdw>
                </a:effectLst>
                <a:latin typeface="+mn-lt"/>
              </a:rPr>
              <a:t>)</a:t>
            </a:r>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14282" y="1357298"/>
            <a:ext cx="8643998" cy="5286412"/>
          </a:xfrm>
        </p:spPr>
        <p:txBody>
          <a:bodyPr>
            <a:noAutofit/>
          </a:bodyPr>
          <a:lstStyle/>
          <a:p>
            <a:pPr algn="just"/>
            <a:r>
              <a:rPr lang="en-US" sz="3200" dirty="0" smtClean="0"/>
              <a:t>Usage of antioxidants helps in reducing risk of oxidative damages in diabetic </a:t>
            </a:r>
            <a:r>
              <a:rPr lang="en-US" sz="3200" dirty="0" smtClean="0"/>
              <a:t>patients but </a:t>
            </a:r>
            <a:r>
              <a:rPr lang="en-US" sz="3200" dirty="0" smtClean="0"/>
              <a:t>synthetic antioxidants such as </a:t>
            </a:r>
            <a:r>
              <a:rPr lang="en-US" sz="3200" dirty="0" err="1" smtClean="0"/>
              <a:t>butylated</a:t>
            </a:r>
            <a:r>
              <a:rPr lang="en-US" sz="3200" dirty="0" smtClean="0"/>
              <a:t> </a:t>
            </a:r>
            <a:r>
              <a:rPr lang="en-US" sz="3200" dirty="0" err="1" smtClean="0"/>
              <a:t>hydroxyanisole</a:t>
            </a:r>
            <a:r>
              <a:rPr lang="en-US" sz="3200" dirty="0" smtClean="0"/>
              <a:t> (BHA) and </a:t>
            </a:r>
            <a:r>
              <a:rPr lang="en-US" sz="3200" dirty="0" err="1" smtClean="0"/>
              <a:t>butylated</a:t>
            </a:r>
            <a:r>
              <a:rPr lang="en-US" sz="3200" dirty="0" smtClean="0"/>
              <a:t> </a:t>
            </a:r>
            <a:r>
              <a:rPr lang="en-US" sz="3200" dirty="0" err="1" smtClean="0"/>
              <a:t>hydroxytoluene</a:t>
            </a:r>
            <a:r>
              <a:rPr lang="en-US" sz="3200" dirty="0" smtClean="0"/>
              <a:t> (BHT) may be inappropriate for chronic human consumption, as some publications have mentioned their possible toxic properties for human </a:t>
            </a:r>
            <a:r>
              <a:rPr lang="en-US" sz="3200" dirty="0" smtClean="0"/>
              <a:t>health(Yang, 2006). </a:t>
            </a:r>
            <a:r>
              <a:rPr lang="en-US" sz="3200" dirty="0" smtClean="0"/>
              <a:t>There is growing interest towards natural antioxidant from herbal sources</a:t>
            </a:r>
            <a:endParaRPr lang="en-GB" sz="3200"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51"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385" decel="100000"/>
                                        <p:tgtEl>
                                          <p:spTgt spid="3">
                                            <p:txEl>
                                              <p:pRg st="0" end="0"/>
                                            </p:txEl>
                                          </p:spTgt>
                                        </p:tgtEl>
                                      </p:cBhvr>
                                    </p:animEffect>
                                    <p:animScale>
                                      <p:cBhvr>
                                        <p:cTn id="13" dur="385" decel="100000"/>
                                        <p:tgtEl>
                                          <p:spTgt spid="3">
                                            <p:txEl>
                                              <p:pRg st="0" end="0"/>
                                            </p:txEl>
                                          </p:spTgt>
                                        </p:tgtEl>
                                      </p:cBhvr>
                                      <p:from x="10000" y="10000"/>
                                      <p:to x="200000" y="450000"/>
                                    </p:animScale>
                                    <p:animScale>
                                      <p:cBhvr>
                                        <p:cTn id="14" dur="615" accel="100000" fill="hold">
                                          <p:stCondLst>
                                            <p:cond delay="385"/>
                                          </p:stCondLst>
                                        </p:cTn>
                                        <p:tgtEl>
                                          <p:spTgt spid="3">
                                            <p:txEl>
                                              <p:pRg st="0" end="0"/>
                                            </p:txEl>
                                          </p:spTgt>
                                        </p:tgtEl>
                                      </p:cBhvr>
                                      <p:from x="200000" y="450000"/>
                                      <p:to x="100000" y="100000"/>
                                    </p:animScale>
                                    <p:set>
                                      <p:cBhvr>
                                        <p:cTn id="15" dur="385" fill="hold"/>
                                        <p:tgtEl>
                                          <p:spTgt spid="3">
                                            <p:txEl>
                                              <p:pRg st="0" end="0"/>
                                            </p:txEl>
                                          </p:spTgt>
                                        </p:tgtEl>
                                        <p:attrNameLst>
                                          <p:attrName>ppt_x</p:attrName>
                                        </p:attrNameLst>
                                      </p:cBhvr>
                                      <p:to>
                                        <p:strVal val="(0.5)"/>
                                      </p:to>
                                    </p:set>
                                    <p:anim from="(0.5)" to="(#ppt_x)" calcmode="lin" valueType="num">
                                      <p:cBhvr>
                                        <p:cTn id="16" dur="615" accel="100000" fill="hold">
                                          <p:stCondLst>
                                            <p:cond delay="385"/>
                                          </p:stCondLst>
                                        </p:cTn>
                                        <p:tgtEl>
                                          <p:spTgt spid="3">
                                            <p:txEl>
                                              <p:pRg st="0" end="0"/>
                                            </p:txEl>
                                          </p:spTgt>
                                        </p:tgtEl>
                                        <p:attrNameLst>
                                          <p:attrName>ppt_x</p:attrName>
                                        </p:attrNameLst>
                                      </p:cBhvr>
                                    </p:anim>
                                    <p:set>
                                      <p:cBhvr>
                                        <p:cTn id="17" dur="385" fill="hold"/>
                                        <p:tgtEl>
                                          <p:spTgt spid="3">
                                            <p:txEl>
                                              <p:pRg st="0" end="0"/>
                                            </p:txEl>
                                          </p:spTgt>
                                        </p:tgtEl>
                                        <p:attrNameLst>
                                          <p:attrName>ppt_y</p:attrName>
                                        </p:attrNameLst>
                                      </p:cBhvr>
                                      <p:to>
                                        <p:strVal val="(#ppt_y+0.4)"/>
                                      </p:to>
                                    </p:set>
                                    <p:anim from="(#ppt_y+0.4)" to="(#ppt_y)" calcmode="lin" valueType="num">
                                      <p:cBhvr>
                                        <p:cTn id="18" dur="615" accel="100000" fill="hold">
                                          <p:stCondLst>
                                            <p:cond delay="385"/>
                                          </p:stCondLst>
                                        </p:cTn>
                                        <p:tgtEl>
                                          <p:spTgt spid="3">
                                            <p:txEl>
                                              <p:pRg st="0" end="0"/>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000132"/>
          </a:xfrm>
        </p:spPr>
        <p:txBody>
          <a:bodyPr/>
          <a:lstStyle/>
          <a:p>
            <a:r>
              <a:rPr lang="en-US" b="1" dirty="0" smtClean="0">
                <a:solidFill>
                  <a:srgbClr val="FF0000"/>
                </a:solidFill>
                <a:effectLst>
                  <a:outerShdw blurRad="38100" dist="38100" dir="2700000" algn="tl">
                    <a:srgbClr val="000000">
                      <a:alpha val="43137"/>
                    </a:srgbClr>
                  </a:outerShdw>
                </a:effectLst>
                <a:latin typeface="+mn-lt"/>
              </a:rPr>
              <a:t>INTRODUCTION (</a:t>
            </a:r>
            <a:r>
              <a:rPr lang="en-US" b="1" i="1" dirty="0" smtClean="0">
                <a:solidFill>
                  <a:srgbClr val="FF0000"/>
                </a:solidFill>
                <a:effectLst>
                  <a:outerShdw blurRad="38100" dist="38100" dir="2700000" algn="tl">
                    <a:srgbClr val="000000">
                      <a:alpha val="43137"/>
                    </a:srgbClr>
                  </a:outerShdw>
                </a:effectLst>
                <a:latin typeface="+mn-lt"/>
              </a:rPr>
              <a:t>Cont.</a:t>
            </a:r>
            <a:r>
              <a:rPr lang="en-US" b="1" dirty="0" smtClean="0">
                <a:solidFill>
                  <a:srgbClr val="FF0000"/>
                </a:solidFill>
                <a:effectLst>
                  <a:outerShdw blurRad="38100" dist="38100" dir="2700000" algn="tl">
                    <a:srgbClr val="000000">
                      <a:alpha val="43137"/>
                    </a:srgbClr>
                  </a:outerShdw>
                </a:effectLst>
                <a:latin typeface="+mn-lt"/>
              </a:rPr>
              <a:t>)</a:t>
            </a:r>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14282" y="1285860"/>
            <a:ext cx="8501122" cy="5286412"/>
          </a:xfrm>
        </p:spPr>
        <p:txBody>
          <a:bodyPr>
            <a:noAutofit/>
          </a:bodyPr>
          <a:lstStyle/>
          <a:p>
            <a:pPr algn="just"/>
            <a:r>
              <a:rPr lang="en-US" sz="3200" dirty="0" smtClean="0"/>
              <a:t>Legume seeds are a rich source of many substances with antioxidant properties, including plant </a:t>
            </a:r>
            <a:r>
              <a:rPr lang="en-US" sz="3200" dirty="0" err="1" smtClean="0"/>
              <a:t>phenolics</a:t>
            </a:r>
            <a:r>
              <a:rPr lang="en-US" sz="3200" dirty="0" smtClean="0"/>
              <a:t>. Pigeon pea is a potential source of bioactive compounds with antioxidant activities. Germinated pigeon pea has more obvious biological activities and more plentiful secondary </a:t>
            </a:r>
            <a:r>
              <a:rPr lang="en-US" sz="3200" dirty="0" err="1" smtClean="0"/>
              <a:t>metabolities</a:t>
            </a:r>
            <a:r>
              <a:rPr lang="en-US" sz="3200" dirty="0" smtClean="0"/>
              <a:t> than the </a:t>
            </a:r>
            <a:r>
              <a:rPr lang="en-US" sz="3200" dirty="0" err="1" smtClean="0"/>
              <a:t>ungerminated</a:t>
            </a:r>
            <a:r>
              <a:rPr lang="en-US" sz="3200" dirty="0" smtClean="0"/>
              <a:t> counterpart. Relevant biosynthetic enzymes are activated during the initial stages of germination.</a:t>
            </a:r>
            <a:endParaRPr lang="en-GB" sz="32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4*#ppt_w"/>
                                          </p:val>
                                        </p:tav>
                                        <p:tav tm="100000">
                                          <p:val>
                                            <p:strVal val="#ppt_w"/>
                                          </p:val>
                                        </p:tav>
                                      </p:tavLst>
                                    </p:anim>
                                    <p:anim calcmode="lin" valueType="num">
                                      <p:cBhvr>
                                        <p:cTn id="8" dur="500" fill="hold"/>
                                        <p:tgtEl>
                                          <p:spTgt spid="2"/>
                                        </p:tgtEl>
                                        <p:attrNameLst>
                                          <p:attrName>ppt_h</p:attrName>
                                        </p:attrNameLst>
                                      </p:cBhvr>
                                      <p:tavLst>
                                        <p:tav tm="0">
                                          <p:val>
                                            <p:strVal val="4*#ppt_h"/>
                                          </p:val>
                                        </p:tav>
                                        <p:tav tm="100000">
                                          <p:val>
                                            <p:strVal val="#ppt_h"/>
                                          </p:val>
                                        </p:tav>
                                      </p:tavLst>
                                    </p:anim>
                                  </p:childTnLst>
                                </p:cTn>
                              </p:par>
                            </p:childTnLst>
                          </p:cTn>
                        </p:par>
                        <p:par>
                          <p:cTn id="9" fill="hold">
                            <p:stCondLst>
                              <p:cond delay="500"/>
                            </p:stCondLst>
                            <p:childTnLst>
                              <p:par>
                                <p:cTn id="10" presetID="51"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770" decel="100000"/>
                                        <p:tgtEl>
                                          <p:spTgt spid="3">
                                            <p:txEl>
                                              <p:pRg st="0" end="0"/>
                                            </p:txEl>
                                          </p:spTgt>
                                        </p:tgtEl>
                                      </p:cBhvr>
                                    </p:animEffect>
                                    <p:animScale>
                                      <p:cBhvr>
                                        <p:cTn id="13" dur="770" decel="100000"/>
                                        <p:tgtEl>
                                          <p:spTgt spid="3">
                                            <p:txEl>
                                              <p:pRg st="0" end="0"/>
                                            </p:txEl>
                                          </p:spTgt>
                                        </p:tgtEl>
                                      </p:cBhvr>
                                      <p:from x="10000" y="10000"/>
                                      <p:to x="200000" y="450000"/>
                                    </p:animScale>
                                    <p:animScale>
                                      <p:cBhvr>
                                        <p:cTn id="14" dur="1230" accel="100000" fill="hold">
                                          <p:stCondLst>
                                            <p:cond delay="770"/>
                                          </p:stCondLst>
                                        </p:cTn>
                                        <p:tgtEl>
                                          <p:spTgt spid="3">
                                            <p:txEl>
                                              <p:pRg st="0" end="0"/>
                                            </p:txEl>
                                          </p:spTgt>
                                        </p:tgtEl>
                                      </p:cBhvr>
                                      <p:from x="200000" y="450000"/>
                                      <p:to x="100000" y="100000"/>
                                    </p:animScale>
                                    <p:set>
                                      <p:cBhvr>
                                        <p:cTn id="15" dur="770" fill="hold"/>
                                        <p:tgtEl>
                                          <p:spTgt spid="3">
                                            <p:txEl>
                                              <p:pRg st="0" end="0"/>
                                            </p:txEl>
                                          </p:spTgt>
                                        </p:tgtEl>
                                        <p:attrNameLst>
                                          <p:attrName>ppt_x</p:attrName>
                                        </p:attrNameLst>
                                      </p:cBhvr>
                                      <p:to>
                                        <p:strVal val="(0.5)"/>
                                      </p:to>
                                    </p:set>
                                    <p:anim from="(0.5)" to="(#ppt_x)" calcmode="lin" valueType="num">
                                      <p:cBhvr>
                                        <p:cTn id="16" dur="1230" accel="100000" fill="hold">
                                          <p:stCondLst>
                                            <p:cond delay="770"/>
                                          </p:stCondLst>
                                        </p:cTn>
                                        <p:tgtEl>
                                          <p:spTgt spid="3">
                                            <p:txEl>
                                              <p:pRg st="0" end="0"/>
                                            </p:txEl>
                                          </p:spTgt>
                                        </p:tgtEl>
                                        <p:attrNameLst>
                                          <p:attrName>ppt_x</p:attrName>
                                        </p:attrNameLst>
                                      </p:cBhvr>
                                    </p:anim>
                                    <p:set>
                                      <p:cBhvr>
                                        <p:cTn id="17" dur="770" fill="hold"/>
                                        <p:tgtEl>
                                          <p:spTgt spid="3">
                                            <p:txEl>
                                              <p:pRg st="0" end="0"/>
                                            </p:txEl>
                                          </p:spTgt>
                                        </p:tgtEl>
                                        <p:attrNameLst>
                                          <p:attrName>ppt_y</p:attrName>
                                        </p:attrNameLst>
                                      </p:cBhvr>
                                      <p:to>
                                        <p:strVal val="(#ppt_y+0.4)"/>
                                      </p:to>
                                    </p:set>
                                    <p:anim from="(#ppt_y+0.4)" to="(#ppt_y)" calcmode="lin" valueType="num">
                                      <p:cBhvr>
                                        <p:cTn id="18" dur="1230" accel="100000" fill="hold">
                                          <p:stCondLst>
                                            <p:cond delay="770"/>
                                          </p:stCondLst>
                                        </p:cTn>
                                        <p:tgtEl>
                                          <p:spTgt spid="3">
                                            <p:txEl>
                                              <p:pRg st="0" end="0"/>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000132"/>
          </a:xfrm>
        </p:spPr>
        <p:txBody>
          <a:bodyPr/>
          <a:lstStyle/>
          <a:p>
            <a:r>
              <a:rPr lang="en-US" b="1" dirty="0" smtClean="0">
                <a:solidFill>
                  <a:srgbClr val="FF0000"/>
                </a:solidFill>
                <a:effectLst>
                  <a:outerShdw blurRad="38100" dist="38100" dir="2700000" algn="tl">
                    <a:srgbClr val="000000">
                      <a:alpha val="43137"/>
                    </a:srgbClr>
                  </a:outerShdw>
                </a:effectLst>
                <a:latin typeface="+mn-lt"/>
              </a:rPr>
              <a:t>INTRODUCTION (</a:t>
            </a:r>
            <a:r>
              <a:rPr lang="en-US" b="1" i="1" dirty="0" smtClean="0">
                <a:solidFill>
                  <a:srgbClr val="FF0000"/>
                </a:solidFill>
                <a:effectLst>
                  <a:outerShdw blurRad="38100" dist="38100" dir="2700000" algn="tl">
                    <a:srgbClr val="000000">
                      <a:alpha val="43137"/>
                    </a:srgbClr>
                  </a:outerShdw>
                </a:effectLst>
                <a:latin typeface="+mn-lt"/>
              </a:rPr>
              <a:t>Cont.</a:t>
            </a:r>
            <a:r>
              <a:rPr lang="en-US" b="1" dirty="0" smtClean="0">
                <a:solidFill>
                  <a:srgbClr val="FF0000"/>
                </a:solidFill>
                <a:effectLst>
                  <a:outerShdw blurRad="38100" dist="38100" dir="2700000" algn="tl">
                    <a:srgbClr val="000000">
                      <a:alpha val="43137"/>
                    </a:srgbClr>
                  </a:outerShdw>
                </a:effectLst>
                <a:latin typeface="+mn-lt"/>
              </a:rPr>
              <a:t>)</a:t>
            </a:r>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14282" y="1285860"/>
            <a:ext cx="8715436" cy="5429288"/>
          </a:xfrm>
        </p:spPr>
        <p:txBody>
          <a:bodyPr>
            <a:noAutofit/>
          </a:bodyPr>
          <a:lstStyle/>
          <a:p>
            <a:pPr algn="just"/>
            <a:r>
              <a:rPr lang="en-US" sz="3600" dirty="0" smtClean="0"/>
              <a:t>In this present work both antioxidant, free radical scavenging and α-amylase and α-</a:t>
            </a:r>
            <a:r>
              <a:rPr lang="en-US" sz="3600" dirty="0" err="1" smtClean="0"/>
              <a:t>glucosidase</a:t>
            </a:r>
            <a:r>
              <a:rPr lang="en-US" sz="3600" dirty="0" smtClean="0"/>
              <a:t> inhibitory potential of germinated pigeon pea and influence of antioxidant activity by measuring the level of blood glucose concentration, lipid </a:t>
            </a:r>
            <a:r>
              <a:rPr lang="en-US" sz="3600" dirty="0" err="1" smtClean="0"/>
              <a:t>peroxidation</a:t>
            </a:r>
            <a:r>
              <a:rPr lang="en-US" sz="3600" dirty="0" smtClean="0"/>
              <a:t> and non protein </a:t>
            </a:r>
            <a:r>
              <a:rPr lang="en-US" sz="3600" dirty="0" err="1" smtClean="0"/>
              <a:t>sulphydryl</a:t>
            </a:r>
            <a:r>
              <a:rPr lang="en-US" sz="3600" dirty="0" smtClean="0"/>
              <a:t> group in the liver tissues of diabetes induced high cholesterol fed rats were investigated. </a:t>
            </a:r>
            <a:endParaRPr lang="en-GB" sz="3600" dirty="0"/>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51"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770" decel="100000"/>
                                        <p:tgtEl>
                                          <p:spTgt spid="3">
                                            <p:txEl>
                                              <p:pRg st="0" end="0"/>
                                            </p:txEl>
                                          </p:spTgt>
                                        </p:tgtEl>
                                      </p:cBhvr>
                                    </p:animEffect>
                                    <p:animScale>
                                      <p:cBhvr>
                                        <p:cTn id="13" dur="770" decel="100000"/>
                                        <p:tgtEl>
                                          <p:spTgt spid="3">
                                            <p:txEl>
                                              <p:pRg st="0" end="0"/>
                                            </p:txEl>
                                          </p:spTgt>
                                        </p:tgtEl>
                                      </p:cBhvr>
                                      <p:from x="10000" y="10000"/>
                                      <p:to x="200000" y="450000"/>
                                    </p:animScale>
                                    <p:animScale>
                                      <p:cBhvr>
                                        <p:cTn id="14" dur="1230" accel="100000" fill="hold">
                                          <p:stCondLst>
                                            <p:cond delay="770"/>
                                          </p:stCondLst>
                                        </p:cTn>
                                        <p:tgtEl>
                                          <p:spTgt spid="3">
                                            <p:txEl>
                                              <p:pRg st="0" end="0"/>
                                            </p:txEl>
                                          </p:spTgt>
                                        </p:tgtEl>
                                      </p:cBhvr>
                                      <p:from x="200000" y="450000"/>
                                      <p:to x="100000" y="100000"/>
                                    </p:animScale>
                                    <p:set>
                                      <p:cBhvr>
                                        <p:cTn id="15" dur="770" fill="hold"/>
                                        <p:tgtEl>
                                          <p:spTgt spid="3">
                                            <p:txEl>
                                              <p:pRg st="0" end="0"/>
                                            </p:txEl>
                                          </p:spTgt>
                                        </p:tgtEl>
                                        <p:attrNameLst>
                                          <p:attrName>ppt_x</p:attrName>
                                        </p:attrNameLst>
                                      </p:cBhvr>
                                      <p:to>
                                        <p:strVal val="(0.5)"/>
                                      </p:to>
                                    </p:set>
                                    <p:anim from="(0.5)" to="(#ppt_x)" calcmode="lin" valueType="num">
                                      <p:cBhvr>
                                        <p:cTn id="16" dur="1230" accel="100000" fill="hold">
                                          <p:stCondLst>
                                            <p:cond delay="770"/>
                                          </p:stCondLst>
                                        </p:cTn>
                                        <p:tgtEl>
                                          <p:spTgt spid="3">
                                            <p:txEl>
                                              <p:pRg st="0" end="0"/>
                                            </p:txEl>
                                          </p:spTgt>
                                        </p:tgtEl>
                                        <p:attrNameLst>
                                          <p:attrName>ppt_x</p:attrName>
                                        </p:attrNameLst>
                                      </p:cBhvr>
                                    </p:anim>
                                    <p:set>
                                      <p:cBhvr>
                                        <p:cTn id="17" dur="770" fill="hold"/>
                                        <p:tgtEl>
                                          <p:spTgt spid="3">
                                            <p:txEl>
                                              <p:pRg st="0" end="0"/>
                                            </p:txEl>
                                          </p:spTgt>
                                        </p:tgtEl>
                                        <p:attrNameLst>
                                          <p:attrName>ppt_y</p:attrName>
                                        </p:attrNameLst>
                                      </p:cBhvr>
                                      <p:to>
                                        <p:strVal val="(#ppt_y+0.4)"/>
                                      </p:to>
                                    </p:set>
                                    <p:anim from="(#ppt_y+0.4)" to="(#ppt_y)" calcmode="lin" valueType="num">
                                      <p:cBhvr>
                                        <p:cTn id="18" dur="1230" accel="100000" fill="hold">
                                          <p:stCondLst>
                                            <p:cond delay="770"/>
                                          </p:stCondLst>
                                        </p:cTn>
                                        <p:tgtEl>
                                          <p:spTgt spid="3">
                                            <p:txEl>
                                              <p:pRg st="0" end="0"/>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043890" cy="1000132"/>
          </a:xfrm>
        </p:spPr>
        <p:txBody>
          <a:bodyPr>
            <a:normAutofit fontScale="90000"/>
          </a:bodyPr>
          <a:lstStyle/>
          <a:p>
            <a:r>
              <a:rPr lang="en-US" b="1" dirty="0" smtClean="0">
                <a:solidFill>
                  <a:srgbClr val="FF0000"/>
                </a:solidFill>
                <a:effectLst>
                  <a:outerShdw blurRad="38100" dist="38100" dir="2700000" algn="tl">
                    <a:srgbClr val="000000">
                      <a:alpha val="43137"/>
                    </a:srgbClr>
                  </a:outerShdw>
                </a:effectLst>
                <a:latin typeface="+mn-lt"/>
              </a:rPr>
              <a:t>MATERIALS AND METHODS </a:t>
            </a:r>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85720" y="2071678"/>
            <a:ext cx="8501122" cy="4572032"/>
          </a:xfrm>
        </p:spPr>
        <p:txBody>
          <a:bodyPr>
            <a:noAutofit/>
          </a:bodyPr>
          <a:lstStyle/>
          <a:p>
            <a:pPr algn="just"/>
            <a:r>
              <a:rPr lang="en-US" sz="3600" dirty="0" smtClean="0"/>
              <a:t>Dried red variety of </a:t>
            </a:r>
            <a:r>
              <a:rPr lang="en-US" sz="3600" dirty="0" smtClean="0"/>
              <a:t>pigeon pea (</a:t>
            </a:r>
            <a:r>
              <a:rPr lang="en-US" sz="3600" i="1" dirty="0" err="1" smtClean="0"/>
              <a:t>cajanus</a:t>
            </a:r>
            <a:r>
              <a:rPr lang="en-US" sz="3600" i="1" dirty="0" smtClean="0"/>
              <a:t> </a:t>
            </a:r>
            <a:r>
              <a:rPr lang="en-US" sz="3600" i="1" dirty="0" err="1" smtClean="0"/>
              <a:t>cajan</a:t>
            </a:r>
            <a:r>
              <a:rPr lang="en-US" sz="3600" dirty="0" smtClean="0"/>
              <a:t>) were purchased from </a:t>
            </a:r>
            <a:r>
              <a:rPr lang="en-US" sz="3600" dirty="0" err="1" smtClean="0"/>
              <a:t>Ogbete</a:t>
            </a:r>
            <a:r>
              <a:rPr lang="en-US" sz="3600" dirty="0" smtClean="0"/>
              <a:t> Main Market in Enugu State – Nigeria. The samples were contained in plastic sealed and stored in refrigerator at 4 </a:t>
            </a:r>
            <a:r>
              <a:rPr lang="en-US" sz="3600" baseline="30000" dirty="0" err="1" smtClean="0"/>
              <a:t>o</a:t>
            </a:r>
            <a:r>
              <a:rPr lang="en-US" sz="3600" dirty="0" err="1" smtClean="0"/>
              <a:t>C</a:t>
            </a:r>
            <a:r>
              <a:rPr lang="en-US" sz="3600" dirty="0" smtClean="0"/>
              <a:t>  before germination. </a:t>
            </a:r>
            <a:endParaRPr lang="en-GB" sz="3600"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par>
                          <p:cTn id="11" fill="hold">
                            <p:stCondLst>
                              <p:cond delay="500"/>
                            </p:stCondLst>
                            <p:childTnLst>
                              <p:par>
                                <p:cTn id="12" presetID="47"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000132"/>
          </a:xfrm>
        </p:spPr>
        <p:txBody>
          <a:bodyPr/>
          <a:lstStyle/>
          <a:p>
            <a:r>
              <a:rPr lang="en-US" b="1" dirty="0" smtClean="0">
                <a:solidFill>
                  <a:srgbClr val="FF0000"/>
                </a:solidFill>
                <a:effectLst>
                  <a:outerShdw blurRad="38100" dist="38100" dir="2700000" algn="tl">
                    <a:srgbClr val="000000">
                      <a:alpha val="43137"/>
                    </a:srgbClr>
                  </a:outerShdw>
                </a:effectLst>
                <a:latin typeface="+mn-lt"/>
              </a:rPr>
              <a:t>Germination Process</a:t>
            </a:r>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14282" y="1142984"/>
            <a:ext cx="8715436" cy="5572164"/>
          </a:xfrm>
        </p:spPr>
        <p:txBody>
          <a:bodyPr>
            <a:noAutofit/>
          </a:bodyPr>
          <a:lstStyle/>
          <a:p>
            <a:pPr algn="just"/>
            <a:r>
              <a:rPr lang="en-US" sz="2800" dirty="0" smtClean="0"/>
              <a:t>The pigeon pea was soaked in 250 ml of water containing 0.7% sodium hypochlorite solution for 30 minutes at room temperature. The seeds were drained off, watered to neutral pH, and soaked in distilled water for 5 hours and the hydrated seeds were placed under wet muslin cloth and left to germinate for 3 days at room temperature (28 </a:t>
            </a:r>
            <a:r>
              <a:rPr lang="en-US" sz="2800" baseline="30000" dirty="0" err="1" smtClean="0"/>
              <a:t>o</a:t>
            </a:r>
            <a:r>
              <a:rPr lang="en-US" sz="2800" dirty="0" err="1" smtClean="0"/>
              <a:t>C</a:t>
            </a:r>
            <a:r>
              <a:rPr lang="en-US" sz="2800" dirty="0" smtClean="0"/>
              <a:t>) without direct contact with sun light </a:t>
            </a:r>
            <a:r>
              <a:rPr lang="en-US" sz="2800" dirty="0" smtClean="0"/>
              <a:t>. </a:t>
            </a:r>
            <a:r>
              <a:rPr lang="en-US" sz="2800" dirty="0" smtClean="0"/>
              <a:t>The sprouted seeds were oven dried at 60 </a:t>
            </a:r>
            <a:r>
              <a:rPr lang="en-US" sz="2800" baseline="30000" dirty="0" err="1" smtClean="0"/>
              <a:t>o</a:t>
            </a:r>
            <a:r>
              <a:rPr lang="en-US" sz="2800" dirty="0" err="1" smtClean="0"/>
              <a:t>C</a:t>
            </a:r>
            <a:r>
              <a:rPr lang="en-US" sz="2800" dirty="0" smtClean="0"/>
              <a:t> for 4 hours and ground to pass 0.18 mm sieve to obtain the flour. The non sprouted seed was ground and sieved. This served as control. </a:t>
            </a:r>
            <a:r>
              <a:rPr lang="en-US" sz="2800" dirty="0" smtClean="0"/>
              <a:t>Part of the </a:t>
            </a:r>
            <a:r>
              <a:rPr lang="en-US" sz="2800" dirty="0" smtClean="0"/>
              <a:t>flour samples were </a:t>
            </a:r>
            <a:r>
              <a:rPr lang="en-US" sz="2800" dirty="0" smtClean="0"/>
              <a:t>defatted and stored in air tight container polythene bag at 0 </a:t>
            </a:r>
            <a:r>
              <a:rPr lang="en-US" sz="2800" baseline="30000" dirty="0" err="1" smtClean="0"/>
              <a:t>o</a:t>
            </a:r>
            <a:r>
              <a:rPr lang="en-US" sz="2800" dirty="0" err="1" smtClean="0"/>
              <a:t>C</a:t>
            </a:r>
            <a:r>
              <a:rPr lang="en-US" sz="2800" dirty="0" smtClean="0"/>
              <a:t> until it was used. </a:t>
            </a:r>
            <a:endParaRPr lang="en-GB" sz="2800" dirty="0"/>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30"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800" decel="100000"/>
                                        <p:tgtEl>
                                          <p:spTgt spid="3">
                                            <p:txEl>
                                              <p:pRg st="0" end="0"/>
                                            </p:txEl>
                                          </p:spTgt>
                                        </p:tgtEl>
                                      </p:cBhvr>
                                    </p:animEffect>
                                    <p:anim calcmode="lin" valueType="num">
                                      <p:cBhvr>
                                        <p:cTn id="13"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4"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5"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000132"/>
          </a:xfrm>
        </p:spPr>
        <p:txBody>
          <a:bodyPr/>
          <a:lstStyle/>
          <a:p>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14282" y="1285860"/>
            <a:ext cx="8715436" cy="5429288"/>
          </a:xfrm>
        </p:spPr>
        <p:txBody>
          <a:bodyPr>
            <a:noAutofit/>
          </a:bodyPr>
          <a:lstStyle/>
          <a:p>
            <a:pPr algn="just"/>
            <a:r>
              <a:rPr lang="en-US" sz="4400" dirty="0" smtClean="0"/>
              <a:t>Determination of Total </a:t>
            </a:r>
            <a:r>
              <a:rPr lang="en-US" sz="4400" dirty="0" err="1" smtClean="0"/>
              <a:t>Phenolics</a:t>
            </a:r>
            <a:r>
              <a:rPr lang="en-US" sz="4400" dirty="0" smtClean="0"/>
              <a:t> </a:t>
            </a:r>
          </a:p>
          <a:p>
            <a:pPr algn="just"/>
            <a:r>
              <a:rPr lang="en-US" sz="4400" dirty="0" smtClean="0"/>
              <a:t>Determination of DPPH free Radical Scavenging Activity</a:t>
            </a:r>
          </a:p>
          <a:p>
            <a:pPr algn="just"/>
            <a:r>
              <a:rPr lang="en-US" sz="4400" dirty="0" smtClean="0"/>
              <a:t>α-</a:t>
            </a:r>
            <a:r>
              <a:rPr lang="en-US" sz="4400" dirty="0" err="1" smtClean="0"/>
              <a:t>Glucosidase</a:t>
            </a:r>
            <a:r>
              <a:rPr lang="en-US" sz="4400" dirty="0" smtClean="0"/>
              <a:t> and α-Amylase Inhibition Assay </a:t>
            </a:r>
            <a:endParaRPr lang="en-GB" sz="4400"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70" decel="100000"/>
                                        <p:tgtEl>
                                          <p:spTgt spid="3">
                                            <p:txEl>
                                              <p:pRg st="0" end="0"/>
                                            </p:txEl>
                                          </p:spTgt>
                                        </p:tgtEl>
                                      </p:cBhvr>
                                    </p:animEffect>
                                    <p:animScale>
                                      <p:cBhvr>
                                        <p:cTn id="8" dur="770" decel="100000"/>
                                        <p:tgtEl>
                                          <p:spTgt spid="3">
                                            <p:txEl>
                                              <p:pRg st="0" end="0"/>
                                            </p:txEl>
                                          </p:spTgt>
                                        </p:tgtEl>
                                      </p:cBhvr>
                                      <p:from x="10000" y="10000"/>
                                      <p:to x="200000" y="450000"/>
                                    </p:animScale>
                                    <p:animScale>
                                      <p:cBhvr>
                                        <p:cTn id="9" dur="1230" accel="100000" fill="hold">
                                          <p:stCondLst>
                                            <p:cond delay="770"/>
                                          </p:stCondLst>
                                        </p:cTn>
                                        <p:tgtEl>
                                          <p:spTgt spid="3">
                                            <p:txEl>
                                              <p:pRg st="0" end="0"/>
                                            </p:txEl>
                                          </p:spTgt>
                                        </p:tgtEl>
                                      </p:cBhvr>
                                      <p:from x="200000" y="450000"/>
                                      <p:to x="100000" y="100000"/>
                                    </p:animScale>
                                    <p:set>
                                      <p:cBhvr>
                                        <p:cTn id="10" dur="770" fill="hold"/>
                                        <p:tgtEl>
                                          <p:spTgt spid="3">
                                            <p:txEl>
                                              <p:pRg st="0" end="0"/>
                                            </p:txEl>
                                          </p:spTgt>
                                        </p:tgtEl>
                                        <p:attrNameLst>
                                          <p:attrName>ppt_x</p:attrName>
                                        </p:attrNameLst>
                                      </p:cBhvr>
                                      <p:to>
                                        <p:strVal val="(0.5)"/>
                                      </p:to>
                                    </p:set>
                                    <p:anim from="(0.5)" to="(#ppt_x)" calcmode="lin" valueType="num">
                                      <p:cBhvr>
                                        <p:cTn id="11" dur="1230" accel="100000" fill="hold">
                                          <p:stCondLst>
                                            <p:cond delay="770"/>
                                          </p:stCondLst>
                                        </p:cTn>
                                        <p:tgtEl>
                                          <p:spTgt spid="3">
                                            <p:txEl>
                                              <p:pRg st="0" end="0"/>
                                            </p:txEl>
                                          </p:spTgt>
                                        </p:tgtEl>
                                        <p:attrNameLst>
                                          <p:attrName>ppt_x</p:attrName>
                                        </p:attrNameLst>
                                      </p:cBhvr>
                                    </p:anim>
                                    <p:set>
                                      <p:cBhvr>
                                        <p:cTn id="12" dur="770" fill="hold"/>
                                        <p:tgtEl>
                                          <p:spTgt spid="3">
                                            <p:txEl>
                                              <p:pRg st="0" end="0"/>
                                            </p:txEl>
                                          </p:spTgt>
                                        </p:tgtEl>
                                        <p:attrNameLst>
                                          <p:attrName>ppt_y</p:attrName>
                                        </p:attrNameLst>
                                      </p:cBhvr>
                                      <p:to>
                                        <p:strVal val="(#ppt_y+0.4)"/>
                                      </p:to>
                                    </p:set>
                                    <p:anim from="(#ppt_y+0.4)" to="(#ppt_y)" calcmode="lin" valueType="num">
                                      <p:cBhvr>
                                        <p:cTn id="13" dur="1230" accel="100000" fill="hold">
                                          <p:stCondLst>
                                            <p:cond delay="770"/>
                                          </p:stCondLst>
                                        </p:cTn>
                                        <p:tgtEl>
                                          <p:spTgt spid="3">
                                            <p:txEl>
                                              <p:pRg st="0" end="0"/>
                                            </p:txEl>
                                          </p:spTgt>
                                        </p:tgtEl>
                                        <p:attrNameLst>
                                          <p:attrName>ppt_y</p:attrName>
                                        </p:attrNameLst>
                                      </p:cBhvr>
                                    </p:anim>
                                  </p:childTnLst>
                                </p:cTn>
                              </p:par>
                            </p:childTnLst>
                          </p:cTn>
                        </p:par>
                        <p:par>
                          <p:cTn id="14" fill="hold">
                            <p:stCondLst>
                              <p:cond delay="2000"/>
                            </p:stCondLst>
                            <p:childTnLst>
                              <p:par>
                                <p:cTn id="15" presetID="51" presetClass="entr" presetSubtype="0"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770" decel="100000"/>
                                        <p:tgtEl>
                                          <p:spTgt spid="3">
                                            <p:txEl>
                                              <p:pRg st="1" end="1"/>
                                            </p:txEl>
                                          </p:spTgt>
                                        </p:tgtEl>
                                      </p:cBhvr>
                                    </p:animEffect>
                                    <p:animScale>
                                      <p:cBhvr>
                                        <p:cTn id="18" dur="770" decel="100000"/>
                                        <p:tgtEl>
                                          <p:spTgt spid="3">
                                            <p:txEl>
                                              <p:pRg st="1" end="1"/>
                                            </p:txEl>
                                          </p:spTgt>
                                        </p:tgtEl>
                                      </p:cBhvr>
                                      <p:from x="10000" y="10000"/>
                                      <p:to x="200000" y="450000"/>
                                    </p:animScale>
                                    <p:animScale>
                                      <p:cBhvr>
                                        <p:cTn id="19" dur="1230" accel="100000" fill="hold">
                                          <p:stCondLst>
                                            <p:cond delay="770"/>
                                          </p:stCondLst>
                                        </p:cTn>
                                        <p:tgtEl>
                                          <p:spTgt spid="3">
                                            <p:txEl>
                                              <p:pRg st="1" end="1"/>
                                            </p:txEl>
                                          </p:spTgt>
                                        </p:tgtEl>
                                      </p:cBhvr>
                                      <p:from x="200000" y="450000"/>
                                      <p:to x="100000" y="100000"/>
                                    </p:animScale>
                                    <p:set>
                                      <p:cBhvr>
                                        <p:cTn id="20" dur="770" fill="hold"/>
                                        <p:tgtEl>
                                          <p:spTgt spid="3">
                                            <p:txEl>
                                              <p:pRg st="1" end="1"/>
                                            </p:txEl>
                                          </p:spTgt>
                                        </p:tgtEl>
                                        <p:attrNameLst>
                                          <p:attrName>ppt_x</p:attrName>
                                        </p:attrNameLst>
                                      </p:cBhvr>
                                      <p:to>
                                        <p:strVal val="(0.5)"/>
                                      </p:to>
                                    </p:set>
                                    <p:anim from="(0.5)" to="(#ppt_x)" calcmode="lin" valueType="num">
                                      <p:cBhvr>
                                        <p:cTn id="21" dur="1230" accel="100000" fill="hold">
                                          <p:stCondLst>
                                            <p:cond delay="770"/>
                                          </p:stCondLst>
                                        </p:cTn>
                                        <p:tgtEl>
                                          <p:spTgt spid="3">
                                            <p:txEl>
                                              <p:pRg st="1" end="1"/>
                                            </p:txEl>
                                          </p:spTgt>
                                        </p:tgtEl>
                                        <p:attrNameLst>
                                          <p:attrName>ppt_x</p:attrName>
                                        </p:attrNameLst>
                                      </p:cBhvr>
                                    </p:anim>
                                    <p:set>
                                      <p:cBhvr>
                                        <p:cTn id="22" dur="770" fill="hold"/>
                                        <p:tgtEl>
                                          <p:spTgt spid="3">
                                            <p:txEl>
                                              <p:pRg st="1" end="1"/>
                                            </p:txEl>
                                          </p:spTgt>
                                        </p:tgtEl>
                                        <p:attrNameLst>
                                          <p:attrName>ppt_y</p:attrName>
                                        </p:attrNameLst>
                                      </p:cBhvr>
                                      <p:to>
                                        <p:strVal val="(#ppt_y+0.4)"/>
                                      </p:to>
                                    </p:set>
                                    <p:anim from="(#ppt_y+0.4)" to="(#ppt_y)" calcmode="lin" valueType="num">
                                      <p:cBhvr>
                                        <p:cTn id="23" dur="1230" accel="100000" fill="hold">
                                          <p:stCondLst>
                                            <p:cond delay="770"/>
                                          </p:stCondLst>
                                        </p:cTn>
                                        <p:tgtEl>
                                          <p:spTgt spid="3">
                                            <p:txEl>
                                              <p:pRg st="1" end="1"/>
                                            </p:txEl>
                                          </p:spTgt>
                                        </p:tgtEl>
                                        <p:attrNameLst>
                                          <p:attrName>ppt_y</p:attrName>
                                        </p:attrNameLst>
                                      </p:cBhvr>
                                    </p:anim>
                                  </p:childTnLst>
                                </p:cTn>
                              </p:par>
                            </p:childTnLst>
                          </p:cTn>
                        </p:par>
                        <p:par>
                          <p:cTn id="24" fill="hold">
                            <p:stCondLst>
                              <p:cond delay="4000"/>
                            </p:stCondLst>
                            <p:childTnLst>
                              <p:par>
                                <p:cTn id="25" presetID="51" presetClass="entr" presetSubtype="0" fill="hold" grpId="0" nodeType="after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770" decel="100000"/>
                                        <p:tgtEl>
                                          <p:spTgt spid="3">
                                            <p:txEl>
                                              <p:pRg st="2" end="2"/>
                                            </p:txEl>
                                          </p:spTgt>
                                        </p:tgtEl>
                                      </p:cBhvr>
                                    </p:animEffect>
                                    <p:animScale>
                                      <p:cBhvr>
                                        <p:cTn id="28" dur="770" decel="100000"/>
                                        <p:tgtEl>
                                          <p:spTgt spid="3">
                                            <p:txEl>
                                              <p:pRg st="2" end="2"/>
                                            </p:txEl>
                                          </p:spTgt>
                                        </p:tgtEl>
                                      </p:cBhvr>
                                      <p:from x="10000" y="10000"/>
                                      <p:to x="200000" y="450000"/>
                                    </p:animScale>
                                    <p:animScale>
                                      <p:cBhvr>
                                        <p:cTn id="29" dur="1230" accel="100000" fill="hold">
                                          <p:stCondLst>
                                            <p:cond delay="770"/>
                                          </p:stCondLst>
                                        </p:cTn>
                                        <p:tgtEl>
                                          <p:spTgt spid="3">
                                            <p:txEl>
                                              <p:pRg st="2" end="2"/>
                                            </p:txEl>
                                          </p:spTgt>
                                        </p:tgtEl>
                                      </p:cBhvr>
                                      <p:from x="200000" y="450000"/>
                                      <p:to x="100000" y="100000"/>
                                    </p:animScale>
                                    <p:set>
                                      <p:cBhvr>
                                        <p:cTn id="30" dur="770" fill="hold"/>
                                        <p:tgtEl>
                                          <p:spTgt spid="3">
                                            <p:txEl>
                                              <p:pRg st="2" end="2"/>
                                            </p:txEl>
                                          </p:spTgt>
                                        </p:tgtEl>
                                        <p:attrNameLst>
                                          <p:attrName>ppt_x</p:attrName>
                                        </p:attrNameLst>
                                      </p:cBhvr>
                                      <p:to>
                                        <p:strVal val="(0.5)"/>
                                      </p:to>
                                    </p:set>
                                    <p:anim from="(0.5)" to="(#ppt_x)" calcmode="lin" valueType="num">
                                      <p:cBhvr>
                                        <p:cTn id="31" dur="1230" accel="100000" fill="hold">
                                          <p:stCondLst>
                                            <p:cond delay="770"/>
                                          </p:stCondLst>
                                        </p:cTn>
                                        <p:tgtEl>
                                          <p:spTgt spid="3">
                                            <p:txEl>
                                              <p:pRg st="2" end="2"/>
                                            </p:txEl>
                                          </p:spTgt>
                                        </p:tgtEl>
                                        <p:attrNameLst>
                                          <p:attrName>ppt_x</p:attrName>
                                        </p:attrNameLst>
                                      </p:cBhvr>
                                    </p:anim>
                                    <p:set>
                                      <p:cBhvr>
                                        <p:cTn id="32" dur="770" fill="hold"/>
                                        <p:tgtEl>
                                          <p:spTgt spid="3">
                                            <p:txEl>
                                              <p:pRg st="2" end="2"/>
                                            </p:txEl>
                                          </p:spTgt>
                                        </p:tgtEl>
                                        <p:attrNameLst>
                                          <p:attrName>ppt_y</p:attrName>
                                        </p:attrNameLst>
                                      </p:cBhvr>
                                      <p:to>
                                        <p:strVal val="(#ppt_y+0.4)"/>
                                      </p:to>
                                    </p:set>
                                    <p:anim from="(#ppt_y+0.4)" to="(#ppt_y)" calcmode="lin" valueType="num">
                                      <p:cBhvr>
                                        <p:cTn id="33" dur="1230" accel="100000" fill="hold">
                                          <p:stCondLst>
                                            <p:cond delay="770"/>
                                          </p:stCondLst>
                                        </p:cTn>
                                        <p:tgtEl>
                                          <p:spTgt spid="3">
                                            <p:txEl>
                                              <p:pRg st="2" end="2"/>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1000132"/>
          </a:xfrm>
        </p:spPr>
        <p:txBody>
          <a:bodyPr/>
          <a:lstStyle/>
          <a:p>
            <a:r>
              <a:rPr lang="en-US" b="1" dirty="0" smtClean="0">
                <a:solidFill>
                  <a:srgbClr val="FF0000"/>
                </a:solidFill>
                <a:effectLst>
                  <a:outerShdw blurRad="38100" dist="38100" dir="2700000" algn="tl">
                    <a:srgbClr val="000000">
                      <a:alpha val="43137"/>
                    </a:srgbClr>
                  </a:outerShdw>
                </a:effectLst>
                <a:latin typeface="+mn-lt"/>
              </a:rPr>
              <a:t>Animal and Diet </a:t>
            </a:r>
            <a:endParaRPr lang="en-GB" dirty="0">
              <a:solidFill>
                <a:srgbClr val="FF0000"/>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214282" y="1285860"/>
            <a:ext cx="8715436" cy="5429288"/>
          </a:xfrm>
        </p:spPr>
        <p:txBody>
          <a:bodyPr>
            <a:normAutofit lnSpcReduction="10000"/>
          </a:bodyPr>
          <a:lstStyle/>
          <a:p>
            <a:pPr algn="just"/>
            <a:r>
              <a:rPr lang="en-US" sz="3200" dirty="0" smtClean="0"/>
              <a:t>Adult </a:t>
            </a:r>
            <a:r>
              <a:rPr lang="en-US" sz="3200" dirty="0" err="1" smtClean="0"/>
              <a:t>wistar</a:t>
            </a:r>
            <a:r>
              <a:rPr lang="en-US" sz="3200" dirty="0" smtClean="0"/>
              <a:t> –albino rats weighting between 150 – 200g purchased from the Department of Animal Science, University of Nigeria </a:t>
            </a:r>
            <a:r>
              <a:rPr lang="en-US" sz="3200" dirty="0" err="1" smtClean="0"/>
              <a:t>Nsukka</a:t>
            </a:r>
            <a:r>
              <a:rPr lang="en-US" sz="3200" dirty="0" smtClean="0"/>
              <a:t>, Enugu State, Nigeria were used in the experiments. Prior to the experiments, rats were fed with standard food for one week in order to adapt to the laboratory conditions, in their individually and partly restricted metabolic cages (16 hours before the experiments, they were fasted overnight, but allowed free access to water). Six rats were used for each group of study.</a:t>
            </a:r>
            <a:endParaRPr lang="en-GB" sz="3200"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290">
                                          <p:stCondLst>
                                            <p:cond delay="0"/>
                                          </p:stCondLst>
                                        </p:cTn>
                                        <p:tgtEl>
                                          <p:spTgt spid="2"/>
                                        </p:tgtEl>
                                      </p:cBhvr>
                                    </p:animEffect>
                                    <p:anim calcmode="lin" valueType="num">
                                      <p:cBhvr>
                                        <p:cTn id="8" dur="911"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2"/>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2"/>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2"/>
                                        </p:tgtEl>
                                        <p:attrNameLst>
                                          <p:attrName>ppt_y</p:attrName>
                                        </p:attrNameLst>
                                      </p:cBhvr>
                                      <p:tavLst>
                                        <p:tav tm="0" fmla="#ppt_y-sin(pi*$)/81">
                                          <p:val>
                                            <p:fltVal val="0"/>
                                          </p:val>
                                        </p:tav>
                                        <p:tav tm="100000">
                                          <p:val>
                                            <p:fltVal val="1"/>
                                          </p:val>
                                        </p:tav>
                                      </p:tavLst>
                                    </p:anim>
                                    <p:animScale>
                                      <p:cBhvr>
                                        <p:cTn id="13" dur="13">
                                          <p:stCondLst>
                                            <p:cond delay="325"/>
                                          </p:stCondLst>
                                        </p:cTn>
                                        <p:tgtEl>
                                          <p:spTgt spid="2"/>
                                        </p:tgtEl>
                                      </p:cBhvr>
                                      <p:to x="100000" y="60000"/>
                                    </p:animScale>
                                    <p:animScale>
                                      <p:cBhvr>
                                        <p:cTn id="14" dur="83" decel="50000">
                                          <p:stCondLst>
                                            <p:cond delay="338"/>
                                          </p:stCondLst>
                                        </p:cTn>
                                        <p:tgtEl>
                                          <p:spTgt spid="2"/>
                                        </p:tgtEl>
                                      </p:cBhvr>
                                      <p:to x="100000" y="100000"/>
                                    </p:animScale>
                                    <p:animScale>
                                      <p:cBhvr>
                                        <p:cTn id="15" dur="13">
                                          <p:stCondLst>
                                            <p:cond delay="656"/>
                                          </p:stCondLst>
                                        </p:cTn>
                                        <p:tgtEl>
                                          <p:spTgt spid="2"/>
                                        </p:tgtEl>
                                      </p:cBhvr>
                                      <p:to x="100000" y="80000"/>
                                    </p:animScale>
                                    <p:animScale>
                                      <p:cBhvr>
                                        <p:cTn id="16" dur="83" decel="50000">
                                          <p:stCondLst>
                                            <p:cond delay="669"/>
                                          </p:stCondLst>
                                        </p:cTn>
                                        <p:tgtEl>
                                          <p:spTgt spid="2"/>
                                        </p:tgtEl>
                                      </p:cBhvr>
                                      <p:to x="100000" y="100000"/>
                                    </p:animScale>
                                    <p:animScale>
                                      <p:cBhvr>
                                        <p:cTn id="17" dur="13">
                                          <p:stCondLst>
                                            <p:cond delay="821"/>
                                          </p:stCondLst>
                                        </p:cTn>
                                        <p:tgtEl>
                                          <p:spTgt spid="2"/>
                                        </p:tgtEl>
                                      </p:cBhvr>
                                      <p:to x="100000" y="90000"/>
                                    </p:animScale>
                                    <p:animScale>
                                      <p:cBhvr>
                                        <p:cTn id="18" dur="83" decel="50000">
                                          <p:stCondLst>
                                            <p:cond delay="834"/>
                                          </p:stCondLst>
                                        </p:cTn>
                                        <p:tgtEl>
                                          <p:spTgt spid="2"/>
                                        </p:tgtEl>
                                      </p:cBhvr>
                                      <p:to x="100000" y="100000"/>
                                    </p:animScale>
                                    <p:animScale>
                                      <p:cBhvr>
                                        <p:cTn id="19" dur="13">
                                          <p:stCondLst>
                                            <p:cond delay="904"/>
                                          </p:stCondLst>
                                        </p:cTn>
                                        <p:tgtEl>
                                          <p:spTgt spid="2"/>
                                        </p:tgtEl>
                                      </p:cBhvr>
                                      <p:to x="100000" y="95000"/>
                                    </p:animScale>
                                    <p:animScale>
                                      <p:cBhvr>
                                        <p:cTn id="20" dur="83" decel="50000">
                                          <p:stCondLst>
                                            <p:cond delay="917"/>
                                          </p:stCondLst>
                                        </p:cTn>
                                        <p:tgtEl>
                                          <p:spTgt spid="2"/>
                                        </p:tgtEl>
                                      </p:cBhvr>
                                      <p:to x="100000" y="100000"/>
                                    </p:animScale>
                                  </p:childTnLst>
                                </p:cTn>
                              </p:par>
                            </p:childTnLst>
                          </p:cTn>
                        </p:par>
                        <p:par>
                          <p:cTn id="21" fill="hold">
                            <p:stCondLst>
                              <p:cond delay="1000"/>
                            </p:stCondLst>
                            <p:childTnLst>
                              <p:par>
                                <p:cTn id="22" presetID="47" presetClass="entr" presetSubtype="0" fill="hold" grpId="0"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fade">
                                      <p:cBhvr>
                                        <p:cTn id="24" dur="1000"/>
                                        <p:tgtEl>
                                          <p:spTgt spid="3">
                                            <p:txEl>
                                              <p:pRg st="0" end="0"/>
                                            </p:txEl>
                                          </p:spTgt>
                                        </p:tgtEl>
                                      </p:cBhvr>
                                    </p:animEffect>
                                    <p:anim calcmode="lin" valueType="num">
                                      <p:cBhvr>
                                        <p:cTn id="2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ContemporaryPhotoAlbum</Template>
  <TotalTime>0</TotalTime>
  <Words>1169</Words>
  <Application>Microsoft Office PowerPoint</Application>
  <PresentationFormat>On-screen Show (4:3)</PresentationFormat>
  <Paragraphs>82</Paragraphs>
  <Slides>19</Slides>
  <Notes>0</Notes>
  <HiddenSlides>0</HiddenSlides>
  <MMClips>0</MMClips>
  <ScaleCrop>false</ScaleCrop>
  <HeadingPairs>
    <vt:vector size="4" baseType="variant">
      <vt:variant>
        <vt:lpstr>Theme</vt:lpstr>
      </vt:variant>
      <vt:variant>
        <vt:i4>3</vt:i4>
      </vt:variant>
      <vt:variant>
        <vt:lpstr>Slide Titles</vt:lpstr>
      </vt:variant>
      <vt:variant>
        <vt:i4>19</vt:i4>
      </vt:variant>
    </vt:vector>
  </HeadingPairs>
  <TitlesOfParts>
    <vt:vector size="22" baseType="lpstr">
      <vt:lpstr>Custom Design</vt:lpstr>
      <vt:lpstr>Oriel</vt:lpstr>
      <vt:lpstr>Flow</vt:lpstr>
      <vt:lpstr>IMPACT OF NATUAL ANTIOXIDANT ON REDUCTION OF OXIDATIVE STRESS IN HYPERGLYCEMIC RAT FED GERMINATED PIGEON PEA DIET </vt:lpstr>
      <vt:lpstr>INTRODUCTION</vt:lpstr>
      <vt:lpstr>INTRODUCTION (Cont.)</vt:lpstr>
      <vt:lpstr>INTRODUCTION (Cont.)</vt:lpstr>
      <vt:lpstr>INTRODUCTION (Cont.)</vt:lpstr>
      <vt:lpstr>MATERIALS AND METHODS </vt:lpstr>
      <vt:lpstr>Germination Process</vt:lpstr>
      <vt:lpstr>Slide 8</vt:lpstr>
      <vt:lpstr>Animal and Diet </vt:lpstr>
      <vt:lpstr>Induction of Diabetes </vt:lpstr>
      <vt:lpstr>Experimental Design </vt:lpstr>
      <vt:lpstr> </vt:lpstr>
      <vt:lpstr>Statistical Analysis</vt:lpstr>
      <vt:lpstr>Table 1: Total Phenolic content (TPC) and DPPH in germinated and non-germinated pigeon pea extract</vt:lpstr>
      <vt:lpstr>Fig 1: α-amylase and α-glucosidase inhibitory potential of germinated and non germinated pigeon pea seed. </vt:lpstr>
      <vt:lpstr>Fig. 2: Effect of germinated pigeon pea diet on blood glucose levels in normal and alloxan – induced diabetic wistar rats for 4 weeks.</vt:lpstr>
      <vt:lpstr>Table 2: Effect of oxidative stress markers in control, hyperlipidemic and germinated pigeon pea extract treated diabetic rats.</vt:lpstr>
      <vt:lpstr>CONCLUSION </vt:lpstr>
      <vt:lpstr>THANKS FOR LISTENING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2014-09-06T05:57:23Z</dcterms:created>
  <dcterms:modified xsi:type="dcterms:W3CDTF">2014-09-07T19:44:42Z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