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3" r:id="rId12"/>
    <p:sldId id="278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77" autoAdjust="0"/>
    <p:restoredTop sz="94660"/>
  </p:normalViewPr>
  <p:slideViewPr>
    <p:cSldViewPr>
      <p:cViewPr>
        <p:scale>
          <a:sx n="66" d="100"/>
          <a:sy n="66" d="100"/>
        </p:scale>
        <p:origin x="-1956" y="-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1D0FC44-3291-4461-BF18-A686244F524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4869E76-4DD1-4915-95B8-689A4571313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5100" b="1" dirty="0" smtClean="0"/>
              <a:t>Coronavirus </a:t>
            </a:r>
            <a:r>
              <a:rPr lang="en-US" sz="5100" b="1" dirty="0"/>
              <a:t>disease (COVID -</a:t>
            </a:r>
            <a:r>
              <a:rPr lang="en-US" sz="5100" b="1" dirty="0" smtClean="0"/>
              <a:t>19)</a:t>
            </a:r>
          </a:p>
          <a:p>
            <a:r>
              <a:rPr lang="en-US" sz="5100" b="1" dirty="0" smtClean="0"/>
              <a:t>By </a:t>
            </a:r>
            <a:r>
              <a:rPr lang="en-US" sz="5100" b="1" dirty="0" err="1" smtClean="0"/>
              <a:t>Estele</a:t>
            </a:r>
            <a:r>
              <a:rPr lang="en-US" sz="5100" b="1" dirty="0" smtClean="0"/>
              <a:t> Mwanza  </a:t>
            </a:r>
          </a:p>
          <a:p>
            <a:endParaRPr lang="en-US" sz="2400" dirty="0"/>
          </a:p>
        </p:txBody>
      </p:sp>
      <p:pic>
        <p:nvPicPr>
          <p:cNvPr id="4" name="Picture 3" descr="A picture containing table, cake, food&#10;&#10;Description automatically generated">
            <a:extLst>
              <a:ext uri="{FF2B5EF4-FFF2-40B4-BE49-F238E27FC236}">
                <a16:creationId xmlns:a16="http://schemas.microsoft.com/office/drawing/2014/main" xmlns="" id="{5AFC9D6F-4716-4DD8-9FD6-77C75B90298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00400" y="457200"/>
            <a:ext cx="53340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37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altLang="en-US" b="1" dirty="0"/>
              <a:t>Survival of coronaviruses in the environment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buSzPct val="120000"/>
            </a:pPr>
            <a:r>
              <a:rPr lang="en-ZW" altLang="en-US" dirty="0"/>
              <a:t>Coronaviruses can survive on surfaces from 3hrs  to 9 days (the lower the temperature the longer the survival time) </a:t>
            </a:r>
            <a:endParaRPr lang="en-ZW" altLang="en-US" baseline="30000" dirty="0"/>
          </a:p>
          <a:p>
            <a:pPr>
              <a:spcAft>
                <a:spcPts val="600"/>
              </a:spcAft>
              <a:buClr>
                <a:srgbClr val="000000"/>
              </a:buClr>
              <a:buSzPct val="120000"/>
            </a:pPr>
            <a:r>
              <a:rPr lang="en-ZW" altLang="en-US" dirty="0"/>
              <a:t>SARS-CoV2 survives </a:t>
            </a:r>
            <a:r>
              <a:rPr lang="en-ZW" altLang="en-US" dirty="0" smtClean="0"/>
              <a:t>72 hrs </a:t>
            </a:r>
            <a:r>
              <a:rPr lang="en-ZW" altLang="en-US" dirty="0"/>
              <a:t>on plastic and steel surfaces longer than cardboard and copper surfaces </a:t>
            </a:r>
            <a:endParaRPr lang="en-ZW" altLang="en-US" baseline="30000" dirty="0"/>
          </a:p>
          <a:p>
            <a:pPr>
              <a:spcAft>
                <a:spcPts val="600"/>
              </a:spcAft>
              <a:buClr>
                <a:srgbClr val="000000"/>
              </a:buClr>
              <a:buSzPct val="120000"/>
            </a:pPr>
            <a:r>
              <a:rPr lang="en-ZW" altLang="en-US" smtClean="0"/>
              <a:t>Susceptible </a:t>
            </a:r>
            <a:r>
              <a:rPr lang="en-ZW" altLang="en-US" dirty="0"/>
              <a:t>to ethanol (62-71%), sodium hypochlorite (0.1%), povidone iodine, glutaraldehyde and formaldehyde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46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Common symptoms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00000"/>
              </a:lnSpc>
              <a:spcBef>
                <a:spcPts val="9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Fever</a:t>
            </a:r>
          </a:p>
          <a:p>
            <a:pPr lvl="0">
              <a:lnSpc>
                <a:spcPct val="100000"/>
              </a:lnSpc>
              <a:spcBef>
                <a:spcPts val="9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Chills including rigors </a:t>
            </a:r>
            <a:br>
              <a:rPr lang="en-US" sz="2800" dirty="0"/>
            </a:br>
            <a:r>
              <a:rPr lang="en-US" sz="2800" dirty="0"/>
              <a:t>(chills with shaking)</a:t>
            </a:r>
            <a:endParaRPr lang="en-AU" sz="2800" dirty="0"/>
          </a:p>
          <a:p>
            <a:pPr>
              <a:lnSpc>
                <a:spcPct val="100000"/>
              </a:lnSpc>
              <a:spcBef>
                <a:spcPts val="9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Fatigue</a:t>
            </a:r>
          </a:p>
          <a:p>
            <a:pPr>
              <a:lnSpc>
                <a:spcPct val="100000"/>
              </a:lnSpc>
              <a:spcBef>
                <a:spcPts val="9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Cough</a:t>
            </a:r>
            <a:endParaRPr lang="en-AU" sz="2800" dirty="0"/>
          </a:p>
          <a:p>
            <a:pPr>
              <a:lnSpc>
                <a:spcPct val="100000"/>
              </a:lnSpc>
              <a:spcBef>
                <a:spcPts val="9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Sore throat</a:t>
            </a:r>
          </a:p>
          <a:p>
            <a:pPr>
              <a:lnSpc>
                <a:spcPct val="100000"/>
              </a:lnSpc>
              <a:spcBef>
                <a:spcPts val="9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Shortness of breath and </a:t>
            </a:r>
            <a:br>
              <a:rPr lang="en-US" sz="2800" dirty="0"/>
            </a:br>
            <a:r>
              <a:rPr lang="en-US" sz="2800" dirty="0"/>
              <a:t>breathing </a:t>
            </a:r>
            <a:r>
              <a:rPr lang="en-US" sz="2800" dirty="0" smtClean="0"/>
              <a:t>difficulty</a:t>
            </a:r>
          </a:p>
          <a:p>
            <a:pPr>
              <a:lnSpc>
                <a:spcPct val="100000"/>
              </a:lnSpc>
              <a:spcBef>
                <a:spcPts val="9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R</a:t>
            </a:r>
            <a:r>
              <a:rPr lang="en-US" sz="2800" dirty="0" smtClean="0"/>
              <a:t>unny </a:t>
            </a:r>
            <a:r>
              <a:rPr lang="en-US" sz="2800" dirty="0" smtClean="0"/>
              <a:t>nose</a:t>
            </a:r>
          </a:p>
          <a:p>
            <a:pPr>
              <a:spcBef>
                <a:spcPts val="9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More severe cases can cause pneumonia, severe acute respiratory syndrome, kidney failure, and even death</a:t>
            </a:r>
          </a:p>
          <a:p>
            <a:pPr>
              <a:lnSpc>
                <a:spcPct val="100000"/>
              </a:lnSpc>
              <a:spcBef>
                <a:spcPts val="900"/>
              </a:spcBef>
              <a:buClr>
                <a:schemeClr val="tx1"/>
              </a:buClr>
              <a:buFont typeface="+mj-lt"/>
              <a:buAutoNum type="arabicPeriod"/>
            </a:pP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03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900"/>
              </a:spcBef>
              <a:buClr>
                <a:schemeClr val="tx1"/>
              </a:buClr>
              <a:buNone/>
            </a:pPr>
            <a:r>
              <a:rPr lang="en-AU" sz="2400" dirty="0"/>
              <a:t>Symptoms start about one day after </a:t>
            </a:r>
            <a:br>
              <a:rPr lang="en-AU" sz="2400" dirty="0"/>
            </a:br>
            <a:r>
              <a:rPr lang="en-AU" sz="2400" dirty="0"/>
              <a:t>exposure, but can be as long as 14 days.</a:t>
            </a:r>
          </a:p>
          <a:p>
            <a:pPr marL="0" lvl="2" indent="0">
              <a:spcBef>
                <a:spcPts val="900"/>
              </a:spcBef>
              <a:buNone/>
            </a:pPr>
            <a:r>
              <a:rPr lang="en-AU" sz="2400" dirty="0"/>
              <a:t>Some people have no symptoms, </a:t>
            </a:r>
            <a:r>
              <a:rPr lang="en-AU" sz="2400" b="1" dirty="0"/>
              <a:t>most</a:t>
            </a:r>
            <a:r>
              <a:rPr lang="en-AU" sz="2400" dirty="0"/>
              <a:t> have a mild illness. </a:t>
            </a:r>
          </a:p>
          <a:p>
            <a:pPr marL="0" lvl="2" indent="0">
              <a:spcBef>
                <a:spcPts val="900"/>
              </a:spcBef>
              <a:buNone/>
            </a:pPr>
            <a:r>
              <a:rPr lang="en-AU" sz="2400" dirty="0"/>
              <a:t>It can be severe and sometimes fatal.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65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 common symptoms</a:t>
            </a:r>
            <a:endParaRPr lang="en-AU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Headache 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muscle aches</a:t>
            </a:r>
            <a:endParaRPr lang="en-AU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dirty="0" err="1"/>
              <a:t>Diarrhoea</a:t>
            </a:r>
            <a:endParaRPr lang="en-AU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Sudden loss of sense of smell and taste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Abnormal heart rhythm and heart failure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Stroke</a:t>
            </a:r>
            <a:endParaRPr lang="en-A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28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and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Because symptoms are similar to many other illnesses, tests are needed to make the diagnosis (nose/ throat swab, blood test).</a:t>
            </a:r>
          </a:p>
          <a:p>
            <a:pPr marL="0" indent="0">
              <a:lnSpc>
                <a:spcPct val="100000"/>
              </a:lnSpc>
              <a:spcBef>
                <a:spcPts val="1500"/>
              </a:spcBef>
              <a:buNone/>
            </a:pPr>
            <a:r>
              <a:rPr lang="en-AU" b="1" dirty="0"/>
              <a:t>There is no specific treatment.</a:t>
            </a:r>
          </a:p>
          <a:p>
            <a:pPr marL="0" indent="0">
              <a:lnSpc>
                <a:spcPct val="100000"/>
              </a:lnSpc>
              <a:spcBef>
                <a:spcPts val="1500"/>
              </a:spcBef>
              <a:buNone/>
            </a:pPr>
            <a:r>
              <a:rPr lang="en-US" dirty="0"/>
              <a:t>Mild symptoms can be treated with medicine to lower the fever, or relieve pain.</a:t>
            </a:r>
          </a:p>
          <a:p>
            <a:pPr marL="0" indent="0">
              <a:lnSpc>
                <a:spcPct val="100000"/>
              </a:lnSpc>
              <a:spcBef>
                <a:spcPts val="1500"/>
              </a:spcBef>
              <a:buNone/>
            </a:pPr>
            <a:r>
              <a:rPr lang="en-US" dirty="0"/>
              <a:t>If symptoms are more severe, treatment in hospital is required</a:t>
            </a:r>
          </a:p>
        </p:txBody>
      </p:sp>
    </p:spTree>
    <p:extLst>
      <p:ext uri="{BB962C8B-B14F-4D97-AF65-F5344CB8AC3E}">
        <p14:creationId xmlns:p14="http://schemas.microsoft.com/office/powerpoint/2010/main" val="32129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 prevent COVID-19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</a:pPr>
            <a:r>
              <a:rPr lang="en-AU" sz="2800" dirty="0"/>
              <a:t>Wash your hands frequently with soap and water. </a:t>
            </a:r>
            <a:endParaRPr lang="en-US" sz="2800" dirty="0"/>
          </a:p>
          <a:p>
            <a:pPr lvl="0">
              <a:lnSpc>
                <a:spcPct val="100000"/>
              </a:lnSpc>
              <a:spcBef>
                <a:spcPts val="300"/>
              </a:spcBef>
            </a:pPr>
            <a:r>
              <a:rPr lang="en-AU" sz="2800" dirty="0"/>
              <a:t>Use alcohol-based hand sanitiser when soap and </a:t>
            </a:r>
            <a:br>
              <a:rPr lang="en-AU" sz="2800" dirty="0"/>
            </a:br>
            <a:r>
              <a:rPr lang="en-AU" sz="2800" dirty="0"/>
              <a:t>water are not readily available. </a:t>
            </a:r>
            <a:endParaRPr lang="en-US" sz="2800" dirty="0"/>
          </a:p>
          <a:p>
            <a:pPr lvl="0">
              <a:lnSpc>
                <a:spcPct val="100000"/>
              </a:lnSpc>
              <a:spcBef>
                <a:spcPts val="300"/>
              </a:spcBef>
            </a:pPr>
            <a:r>
              <a:rPr lang="en-AU" sz="2800" dirty="0"/>
              <a:t>Cover your coughs and sneezes. Use a tissue or your </a:t>
            </a:r>
            <a:br>
              <a:rPr lang="en-AU" sz="2800" dirty="0"/>
            </a:br>
            <a:r>
              <a:rPr lang="en-AU" sz="2800" dirty="0"/>
              <a:t>upper sleeve. Immediately throw the tissue in a bin and wash your hands.</a:t>
            </a:r>
            <a:endParaRPr lang="en-US" sz="2800" dirty="0"/>
          </a:p>
          <a:p>
            <a:pPr lvl="0">
              <a:lnSpc>
                <a:spcPct val="100000"/>
              </a:lnSpc>
              <a:spcBef>
                <a:spcPts val="300"/>
              </a:spcBef>
            </a:pPr>
            <a:r>
              <a:rPr lang="en-AU" sz="2800" dirty="0"/>
              <a:t>Wear a mask/face covering/ fabric mask in public places, especially when it is difficult to maintain 1-2 metres (3-6 feet) distance from others. </a:t>
            </a:r>
            <a:endParaRPr lang="en-AU" sz="2800" dirty="0" smtClean="0"/>
          </a:p>
        </p:txBody>
      </p:sp>
    </p:spTree>
    <p:extLst>
      <p:ext uri="{BB962C8B-B14F-4D97-AF65-F5344CB8AC3E}">
        <p14:creationId xmlns:p14="http://schemas.microsoft.com/office/powerpoint/2010/main" val="235219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</a:pPr>
            <a:r>
              <a:rPr lang="en-AU" dirty="0"/>
              <a:t>Avoid touching shared objects (light switches, handrails, door handles </a:t>
            </a:r>
            <a:r>
              <a:rPr lang="en-AU" dirty="0" err="1"/>
              <a:t>etc</a:t>
            </a:r>
            <a:r>
              <a:rPr lang="en-AU" dirty="0"/>
              <a:t>) as much as possible.</a:t>
            </a:r>
          </a:p>
          <a:p>
            <a:pPr lvl="0">
              <a:lnSpc>
                <a:spcPct val="100000"/>
              </a:lnSpc>
              <a:spcBef>
                <a:spcPts val="300"/>
              </a:spcBef>
            </a:pPr>
            <a:r>
              <a:rPr lang="en-AU" dirty="0"/>
              <a:t> If you must touch such objects, wash your hands or use sanitiser promptly afterwards. Ensure you do not touch your face.</a:t>
            </a:r>
          </a:p>
          <a:p>
            <a:pPr lvl="0">
              <a:lnSpc>
                <a:spcPct val="100000"/>
              </a:lnSpc>
              <a:spcBef>
                <a:spcPts val="300"/>
              </a:spcBef>
            </a:pPr>
            <a:r>
              <a:rPr lang="en-AU" dirty="0"/>
              <a:t>Clean and disinfect frequently touched surfaces each day, more often if you think they’ve been contaminated. </a:t>
            </a:r>
            <a:endParaRPr lang="en-US" dirty="0"/>
          </a:p>
          <a:p>
            <a:pPr lvl="0">
              <a:lnSpc>
                <a:spcPct val="100000"/>
              </a:lnSpc>
              <a:spcBef>
                <a:spcPts val="300"/>
              </a:spcBef>
            </a:pPr>
            <a:r>
              <a:rPr lang="en-AU" dirty="0"/>
              <a:t>Do not share food, drinks and personal items including mobile phones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72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>
              <a:spcBef>
                <a:spcPts val="600"/>
              </a:spcBef>
            </a:pPr>
            <a:r>
              <a:rPr lang="en-AU" dirty="0"/>
              <a:t>Avoid activities which expose you to large groups of people.</a:t>
            </a:r>
            <a:endParaRPr lang="en-US" dirty="0"/>
          </a:p>
          <a:p>
            <a:pPr marL="285750" lvl="0" indent="-285750">
              <a:spcBef>
                <a:spcPts val="600"/>
              </a:spcBef>
            </a:pPr>
            <a:r>
              <a:rPr lang="en-AU" dirty="0"/>
              <a:t>Maintain social distance while greeting visitors. Avoid shaking hands, kissing or hugging. </a:t>
            </a:r>
            <a:endParaRPr lang="en-US" dirty="0"/>
          </a:p>
          <a:p>
            <a:pPr marL="285750" lvl="0" indent="-285750">
              <a:spcBef>
                <a:spcPts val="600"/>
              </a:spcBef>
            </a:pPr>
            <a:r>
              <a:rPr lang="en-AU" dirty="0"/>
              <a:t>Work from home, where possible. </a:t>
            </a:r>
            <a:endParaRPr lang="en-US" dirty="0"/>
          </a:p>
          <a:p>
            <a:pPr marL="285750" lvl="0" indent="-285750">
              <a:spcBef>
                <a:spcPts val="600"/>
              </a:spcBef>
            </a:pPr>
            <a:r>
              <a:rPr lang="en-AU" dirty="0"/>
              <a:t>Avoid non-essential travel.</a:t>
            </a:r>
            <a:endParaRPr lang="en-US" dirty="0"/>
          </a:p>
          <a:p>
            <a:pPr marL="285750" lvl="0" indent="-285750">
              <a:spcBef>
                <a:spcPts val="600"/>
              </a:spcBef>
            </a:pPr>
            <a:r>
              <a:rPr lang="en-AU" dirty="0"/>
              <a:t>Keep away from people who are sick</a:t>
            </a:r>
            <a:r>
              <a:rPr lang="en-AU" baseline="30000" dirty="0"/>
              <a:t> </a:t>
            </a:r>
            <a:r>
              <a:rPr lang="en-AU" dirty="0"/>
              <a:t>– don’t let them cough or sneeze on you. </a:t>
            </a:r>
            <a:endParaRPr lang="en-US" dirty="0"/>
          </a:p>
          <a:p>
            <a:pPr marL="285750" lvl="0" indent="-285750">
              <a:spcBef>
                <a:spcPts val="600"/>
              </a:spcBef>
            </a:pPr>
            <a:r>
              <a:rPr lang="en-AU" dirty="0"/>
              <a:t>Avoid visiting hospitals and other medical facilities unless you need medical care.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2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Mental health &amp; COVID-19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Fear, worry, and stress are normal responses to perceived or real threats, and at times when we are faced with uncertainty or the unknown. 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/>
              <a:t>it is normal and understandable that people are experiencing fear in the context of the COVID-19 pandemic.</a:t>
            </a:r>
          </a:p>
        </p:txBody>
      </p:sp>
    </p:spTree>
    <p:extLst>
      <p:ext uri="{BB962C8B-B14F-4D97-AF65-F5344CB8AC3E}">
        <p14:creationId xmlns:p14="http://schemas.microsoft.com/office/powerpoint/2010/main" val="236167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</a:t>
            </a:r>
            <a:r>
              <a:rPr lang="en-US" dirty="0" smtClean="0"/>
              <a:t>ear </a:t>
            </a:r>
            <a:r>
              <a:rPr lang="en-US" dirty="0"/>
              <a:t>of contracting the virus in a pandemic such as COVID-19 are the significant changes to our daily lives as our movements are restricted in support of efforts to contain and slow down the spread of the virus. </a:t>
            </a:r>
            <a:endParaRPr lang="en-US" dirty="0" smtClean="0"/>
          </a:p>
          <a:p>
            <a:r>
              <a:rPr lang="en-US" dirty="0" smtClean="0"/>
              <a:t>Faced </a:t>
            </a:r>
            <a:r>
              <a:rPr lang="en-US" dirty="0"/>
              <a:t>with new realities of working from home, temporary unemployment, home-schooling of children, and lack of physical contact with other family members, friends and colleagues, it is important that we look after our mental, as well as our physical, health.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59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Profile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Diploma in General Nursing</a:t>
            </a:r>
          </a:p>
          <a:p>
            <a:r>
              <a:rPr lang="en-US" sz="2000" dirty="0" smtClean="0"/>
              <a:t>Diploma in Midwifery</a:t>
            </a:r>
          </a:p>
          <a:p>
            <a:r>
              <a:rPr lang="en-US" sz="2000" dirty="0" smtClean="0"/>
              <a:t>Certificate in Family Planning</a:t>
            </a:r>
          </a:p>
          <a:p>
            <a:r>
              <a:rPr lang="en-US" sz="2000" dirty="0" smtClean="0"/>
              <a:t>Certificate in managing Sexually transmitted Infections</a:t>
            </a:r>
          </a:p>
          <a:p>
            <a:r>
              <a:rPr lang="en-US" sz="2000" dirty="0" smtClean="0"/>
              <a:t>BSc Nursing Science</a:t>
            </a:r>
          </a:p>
          <a:p>
            <a:r>
              <a:rPr lang="en-US" sz="2000" dirty="0" smtClean="0"/>
              <a:t>MSc Nursing Science ( Maternal and Child Health)</a:t>
            </a:r>
          </a:p>
          <a:p>
            <a:r>
              <a:rPr lang="en-US" sz="2000" dirty="0" smtClean="0"/>
              <a:t>Post graduate Diploma in Nutrition and Food Security</a:t>
            </a:r>
          </a:p>
          <a:p>
            <a:r>
              <a:rPr lang="en-US" sz="2000" dirty="0"/>
              <a:t>Matron at Mashoko Christian </a:t>
            </a:r>
            <a:r>
              <a:rPr lang="en-US" sz="2000" dirty="0" smtClean="0"/>
              <a:t>Hospital</a:t>
            </a:r>
          </a:p>
          <a:p>
            <a:r>
              <a:rPr lang="en-US" sz="2000" dirty="0" smtClean="0"/>
              <a:t>Lecturer at BUSE since 2006</a:t>
            </a:r>
          </a:p>
          <a:p>
            <a:r>
              <a:rPr lang="en-US" sz="2000" dirty="0" smtClean="0"/>
              <a:t>Chairperson in the Department of Health Sciences -20113-2019</a:t>
            </a:r>
          </a:p>
          <a:p>
            <a:r>
              <a:rPr lang="en-US" sz="2000" dirty="0" smtClean="0"/>
              <a:t>Matron at Mashoko Christian Hospital</a:t>
            </a:r>
          </a:p>
          <a:p>
            <a:r>
              <a:rPr lang="en-US" sz="2000" dirty="0" smtClean="0"/>
              <a:t>A mother of two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3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Coping with stress during the COVID-19 outbreak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spcBef>
                <a:spcPts val="600"/>
              </a:spcBef>
              <a:buNone/>
            </a:pPr>
            <a:r>
              <a:rPr lang="en-AU" dirty="0"/>
              <a:t>Things you can do to reduce stress:</a:t>
            </a:r>
          </a:p>
          <a:p>
            <a:pPr marL="285750" lvl="2" indent="-285750">
              <a:spcBef>
                <a:spcPts val="600"/>
              </a:spcBef>
            </a:pPr>
            <a:r>
              <a:rPr lang="en-AU" dirty="0"/>
              <a:t>Take breaks from listening to, watching or reading about COVID-19 frequently, including social media. </a:t>
            </a:r>
          </a:p>
          <a:p>
            <a:pPr marL="285750" lvl="2" indent="-285750">
              <a:spcBef>
                <a:spcPts val="600"/>
              </a:spcBef>
            </a:pPr>
            <a:r>
              <a:rPr lang="en-AU" dirty="0"/>
              <a:t>Focus on the facts of COVID-19 and understand the risk to yourself and those you care about. </a:t>
            </a:r>
          </a:p>
          <a:p>
            <a:pPr marL="285750" lvl="2" indent="-285750">
              <a:spcBef>
                <a:spcPts val="600"/>
              </a:spcBef>
            </a:pPr>
            <a:r>
              <a:rPr lang="en-AU" dirty="0"/>
              <a:t>Separate facts from rumours. Gather information from reliable sources.</a:t>
            </a:r>
          </a:p>
          <a:p>
            <a:pPr marL="285750" lvl="2" indent="-285750">
              <a:spcBef>
                <a:spcPts val="600"/>
              </a:spcBef>
            </a:pPr>
            <a:r>
              <a:rPr lang="en-AU" dirty="0"/>
              <a:t>If stress continues to hamper your daily activities, talk to a doctor, or someone you can trust.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25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b="1" dirty="0" smtClean="0"/>
              <a:t>*Keep </a:t>
            </a:r>
            <a:r>
              <a:rPr lang="en-AU" b="1" dirty="0"/>
              <a:t>yourself in the best possible health. </a:t>
            </a:r>
            <a:br>
              <a:rPr lang="en-AU" b="1" dirty="0"/>
            </a:br>
            <a:r>
              <a:rPr lang="en-AU" b="1" dirty="0"/>
              <a:t>Sleep well, eat healthy and be physically </a:t>
            </a:r>
            <a:r>
              <a:rPr lang="en-AU" b="1" dirty="0" smtClean="0"/>
              <a:t>active*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4C2C2C0-FB99-48D4-B0AA-2874A49A0D6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1828800" y="2590800"/>
            <a:ext cx="3904997" cy="3442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16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SIYABONGA </a:t>
            </a:r>
          </a:p>
          <a:p>
            <a:r>
              <a:rPr lang="en-US" dirty="0" smtClean="0"/>
              <a:t>TATENDA</a:t>
            </a:r>
          </a:p>
          <a:p>
            <a:r>
              <a:rPr lang="en-US" dirty="0" smtClean="0"/>
              <a:t>THANK YOU</a:t>
            </a:r>
          </a:p>
          <a:p>
            <a:r>
              <a:rPr lang="en-US" dirty="0" smtClean="0"/>
              <a:t>ZIKOMO</a:t>
            </a:r>
          </a:p>
          <a:p>
            <a:r>
              <a:rPr lang="en-US" dirty="0" smtClean="0"/>
              <a:t>TWALUMBA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3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Coronavirus disease (COVID -19) is an </a:t>
            </a:r>
            <a:r>
              <a:rPr lang="en-US" dirty="0" smtClean="0"/>
              <a:t>infectious (communicable) respiratory </a:t>
            </a:r>
            <a:r>
              <a:rPr lang="en-US" dirty="0"/>
              <a:t>disease caused by a new strain of corona </a:t>
            </a:r>
            <a:r>
              <a:rPr lang="en-US" dirty="0" smtClean="0"/>
              <a:t>virus. </a:t>
            </a:r>
          </a:p>
          <a:p>
            <a:r>
              <a:rPr lang="en-US" dirty="0" smtClean="0"/>
              <a:t>It </a:t>
            </a:r>
            <a:r>
              <a:rPr lang="en-US" dirty="0"/>
              <a:t>is new virus and the disease was unknown before the outbreak began in </a:t>
            </a:r>
            <a:r>
              <a:rPr lang="en-US" dirty="0" smtClean="0"/>
              <a:t>Wuhan, China </a:t>
            </a:r>
            <a:r>
              <a:rPr lang="en-US" dirty="0"/>
              <a:t>in December 2019.</a:t>
            </a:r>
          </a:p>
        </p:txBody>
      </p:sp>
    </p:spTree>
    <p:extLst>
      <p:ext uri="{BB962C8B-B14F-4D97-AF65-F5344CB8AC3E}">
        <p14:creationId xmlns:p14="http://schemas.microsoft.com/office/powerpoint/2010/main" val="215990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Causative organism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SARS-CoV2 </a:t>
            </a:r>
            <a:r>
              <a:rPr lang="en-US" dirty="0"/>
              <a:t>(previously 2019-nCoV) is the virus that causes coronavirus disease of 2019 (COVID-19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N.B. SARS -</a:t>
            </a:r>
            <a:r>
              <a:rPr lang="en-US" dirty="0"/>
              <a:t> Severe Acute Respiratory Syndrome 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56003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CORONA VIRUS STRUCTURE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4609" y="1981200"/>
            <a:ext cx="7109791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40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Sources of CoV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630686"/>
            <a:ext cx="7239000" cy="480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016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How </a:t>
            </a:r>
            <a:r>
              <a:rPr lang="en-GB" dirty="0"/>
              <a:t>is </a:t>
            </a:r>
            <a:r>
              <a:rPr lang="en-AU" dirty="0"/>
              <a:t>COVID-19</a:t>
            </a:r>
            <a:r>
              <a:rPr lang="en-GB" dirty="0"/>
              <a:t> spread</a:t>
            </a:r>
            <a:r>
              <a:rPr lang="en-GB" dirty="0" smtClean="0"/>
              <a:t>?</a:t>
            </a:r>
            <a:br>
              <a:rPr lang="en-GB" dirty="0" smtClean="0"/>
            </a:br>
            <a:r>
              <a:rPr lang="en-US" altLang="zh-TW" dirty="0">
                <a:ea typeface="ＭＳ Ｐゴシック" panose="020B0600070205080204" pitchFamily="34" charset="-128"/>
              </a:rPr>
              <a:t/>
            </a:r>
            <a:br>
              <a:rPr lang="en-US" altLang="zh-TW" dirty="0">
                <a:ea typeface="ＭＳ Ｐゴシック" panose="020B0600070205080204" pitchFamily="34" charset="-12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500"/>
              </a:spcBef>
              <a:buClr>
                <a:schemeClr val="tx1"/>
              </a:buClr>
            </a:pPr>
            <a:r>
              <a:rPr lang="en-ZA" altLang="en-US" dirty="0"/>
              <a:t>SARS CoV-2 is released when an infected person </a:t>
            </a:r>
            <a:r>
              <a:rPr lang="en-ZA" altLang="en-US" b="1" dirty="0"/>
              <a:t>sneezes, coughs, or talks and releases droplets that contain the virus – </a:t>
            </a:r>
            <a:r>
              <a:rPr lang="en-ZA" altLang="en-US" b="1" dirty="0">
                <a:solidFill>
                  <a:srgbClr val="FF0000"/>
                </a:solidFill>
              </a:rPr>
              <a:t>DROPLET TRANSMISSION</a:t>
            </a:r>
            <a:endParaRPr lang="en-ZA" altLang="en-US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chemeClr val="tx1"/>
              </a:buClr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1500"/>
              </a:spcBef>
              <a:buClr>
                <a:schemeClr val="tx1"/>
              </a:buClr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1500"/>
              </a:spcBef>
              <a:buClr>
                <a:schemeClr val="tx1"/>
              </a:buClr>
            </a:pPr>
            <a:endParaRPr lang="en-US" dirty="0"/>
          </a:p>
          <a:p>
            <a:pPr>
              <a:lnSpc>
                <a:spcPct val="100000"/>
              </a:lnSpc>
              <a:spcBef>
                <a:spcPts val="1500"/>
              </a:spcBef>
              <a:buClr>
                <a:schemeClr val="tx1"/>
              </a:buClr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8" descr="https://phil.cdc.gov/PHIL_Images/11160/11160_lores.jp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79" t="16300" r="15547" b="23445"/>
          <a:stretch/>
        </p:blipFill>
        <p:spPr bwMode="auto">
          <a:xfrm>
            <a:off x="2362200" y="3634968"/>
            <a:ext cx="4114800" cy="240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51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ar-SA" dirty="0">
                <a:solidFill>
                  <a:srgbClr val="000000"/>
                </a:solidFill>
              </a:rPr>
              <a:t>Pathogens are transmitted from the respiratory tract of an infected </a:t>
            </a:r>
            <a:r>
              <a:rPr lang="en-US" altLang="ar-SA" dirty="0" smtClean="0">
                <a:solidFill>
                  <a:srgbClr val="000000"/>
                </a:solidFill>
              </a:rPr>
              <a:t>person</a:t>
            </a:r>
          </a:p>
          <a:p>
            <a:r>
              <a:rPr lang="en-GB" alt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Droplets do not remain suspended in air for long and generally travel short distances (1 metre or less)</a:t>
            </a:r>
          </a:p>
          <a:p>
            <a:r>
              <a:rPr lang="en-GB" alt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Transmission from droplets therefore requires close contact between infected source and recipient</a:t>
            </a:r>
          </a:p>
          <a:p>
            <a:pPr>
              <a:lnSpc>
                <a:spcPct val="100000"/>
              </a:lnSpc>
            </a:pPr>
            <a:r>
              <a:rPr lang="en-GB" altLang="en-US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Droplets can also contaminate the surrounding environment, including people’s hands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46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altLang="en-US" b="1" dirty="0">
                <a:cs typeface="Calibri" panose="020F0502020204030204" pitchFamily="34" charset="0"/>
              </a:rPr>
              <a:t>Other routes of </a:t>
            </a:r>
            <a:r>
              <a:rPr lang="en-ZA" altLang="en-US" b="1" dirty="0" smtClean="0">
                <a:cs typeface="Calibri" panose="020F0502020204030204" pitchFamily="34" charset="0"/>
              </a:rPr>
              <a:t>transmission</a:t>
            </a:r>
            <a:br>
              <a:rPr lang="en-ZA" altLang="en-US" b="1" dirty="0" smtClean="0">
                <a:cs typeface="Calibri" panose="020F0502020204030204" pitchFamily="34" charset="0"/>
              </a:rPr>
            </a:br>
            <a:r>
              <a:rPr lang="en-ZA" altLang="en-US" b="1" dirty="0" smtClean="0">
                <a:cs typeface="Calibri" panose="020F0502020204030204" pitchFamily="34" charset="0"/>
              </a:rPr>
              <a:t>(spread )of </a:t>
            </a:r>
            <a:r>
              <a:rPr lang="en-ZA" altLang="en-US" b="1" dirty="0">
                <a:cs typeface="Calibri" panose="020F0502020204030204" pitchFamily="34" charset="0"/>
              </a:rPr>
              <a:t>SARS CoV-2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en-ZW" altLang="en-US" dirty="0"/>
              <a:t>Touching objects/surfaces or skin contaminated with infectious droplets then touching eyes, nose or mouth – </a:t>
            </a:r>
            <a:r>
              <a:rPr lang="en-ZW" altLang="en-US" b="1" dirty="0"/>
              <a:t>CONTACT TRANSMISSION</a:t>
            </a:r>
          </a:p>
        </p:txBody>
      </p:sp>
    </p:spTree>
    <p:extLst>
      <p:ext uri="{BB962C8B-B14F-4D97-AF65-F5344CB8AC3E}">
        <p14:creationId xmlns:p14="http://schemas.microsoft.com/office/powerpoint/2010/main" val="326226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125</TotalTime>
  <Words>806</Words>
  <Application>Microsoft Office PowerPoint</Application>
  <PresentationFormat>On-screen Show (4:3)</PresentationFormat>
  <Paragraphs>95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Opulent</vt:lpstr>
      <vt:lpstr>PowerPoint Presentation</vt:lpstr>
      <vt:lpstr>  Profile </vt:lpstr>
      <vt:lpstr>Introduction</vt:lpstr>
      <vt:lpstr>Causative organism</vt:lpstr>
      <vt:lpstr>CORONA VIRUS STRUCTURE</vt:lpstr>
      <vt:lpstr>Sources of CoV</vt:lpstr>
      <vt:lpstr>  How is COVID-19 spread?  </vt:lpstr>
      <vt:lpstr>PowerPoint Presentation</vt:lpstr>
      <vt:lpstr>Other routes of transmission (spread )of SARS CoV-2</vt:lpstr>
      <vt:lpstr>Survival of coronaviruses in the environment </vt:lpstr>
      <vt:lpstr>Common symptoms </vt:lpstr>
      <vt:lpstr>PowerPoint Presentation</vt:lpstr>
      <vt:lpstr>Less common symptoms</vt:lpstr>
      <vt:lpstr>Diagnosis and treatment</vt:lpstr>
      <vt:lpstr>To prevent COVID-19</vt:lpstr>
      <vt:lpstr>PowerPoint Presentation</vt:lpstr>
      <vt:lpstr>PowerPoint Presentation</vt:lpstr>
      <vt:lpstr>Mental health &amp; COVID-19 </vt:lpstr>
      <vt:lpstr>PowerPoint Presentation</vt:lpstr>
      <vt:lpstr>Coping with stress during the COVID-19 outbreak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Coronavirus disease 2019  (COVID-19) </dc:title>
  <dc:creator>YOLANDA</dc:creator>
  <cp:lastModifiedBy>YOLANDA</cp:lastModifiedBy>
  <cp:revision>66</cp:revision>
  <dcterms:created xsi:type="dcterms:W3CDTF">2020-08-28T12:48:30Z</dcterms:created>
  <dcterms:modified xsi:type="dcterms:W3CDTF">2020-08-31T06:49:29Z</dcterms:modified>
</cp:coreProperties>
</file>