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Default Extension="png" ContentType="image/png"/>
  <Override PartName="/ppt/slideMasters/slideMaster1.xml" ContentType="application/vnd.openxmlformats-officedocument.presentationml.slideMaster+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28803600" cy="43205400"/>
  <p:notesSz cx="6873875" cy="10063163"/>
  <p:defaultTextStyle>
    <a:defPPr>
      <a:defRPr lang="fr-FR"/>
    </a:defPPr>
    <a:lvl1pPr algn="l" rtl="0" fontAlgn="base">
      <a:spcBef>
        <a:spcPct val="0"/>
      </a:spcBef>
      <a:spcAft>
        <a:spcPct val="0"/>
      </a:spcAft>
      <a:defRPr sz="8100" kern="1200">
        <a:solidFill>
          <a:schemeClr val="tx1"/>
        </a:solidFill>
        <a:latin typeface="Arial" charset="0"/>
        <a:ea typeface="+mn-ea"/>
        <a:cs typeface="+mn-cs"/>
      </a:defRPr>
    </a:lvl1pPr>
    <a:lvl2pPr marL="457200" algn="l" rtl="0" fontAlgn="base">
      <a:spcBef>
        <a:spcPct val="0"/>
      </a:spcBef>
      <a:spcAft>
        <a:spcPct val="0"/>
      </a:spcAft>
      <a:defRPr sz="8100" kern="1200">
        <a:solidFill>
          <a:schemeClr val="tx1"/>
        </a:solidFill>
        <a:latin typeface="Arial" charset="0"/>
        <a:ea typeface="+mn-ea"/>
        <a:cs typeface="+mn-cs"/>
      </a:defRPr>
    </a:lvl2pPr>
    <a:lvl3pPr marL="914400" algn="l" rtl="0" fontAlgn="base">
      <a:spcBef>
        <a:spcPct val="0"/>
      </a:spcBef>
      <a:spcAft>
        <a:spcPct val="0"/>
      </a:spcAft>
      <a:defRPr sz="8100" kern="1200">
        <a:solidFill>
          <a:schemeClr val="tx1"/>
        </a:solidFill>
        <a:latin typeface="Arial" charset="0"/>
        <a:ea typeface="+mn-ea"/>
        <a:cs typeface="+mn-cs"/>
      </a:defRPr>
    </a:lvl3pPr>
    <a:lvl4pPr marL="1371600" algn="l" rtl="0" fontAlgn="base">
      <a:spcBef>
        <a:spcPct val="0"/>
      </a:spcBef>
      <a:spcAft>
        <a:spcPct val="0"/>
      </a:spcAft>
      <a:defRPr sz="8100" kern="1200">
        <a:solidFill>
          <a:schemeClr val="tx1"/>
        </a:solidFill>
        <a:latin typeface="Arial" charset="0"/>
        <a:ea typeface="+mn-ea"/>
        <a:cs typeface="+mn-cs"/>
      </a:defRPr>
    </a:lvl4pPr>
    <a:lvl5pPr marL="1828800" algn="l" rtl="0" fontAlgn="base">
      <a:spcBef>
        <a:spcPct val="0"/>
      </a:spcBef>
      <a:spcAft>
        <a:spcPct val="0"/>
      </a:spcAft>
      <a:defRPr sz="8100" kern="1200">
        <a:solidFill>
          <a:schemeClr val="tx1"/>
        </a:solidFill>
        <a:latin typeface="Arial" charset="0"/>
        <a:ea typeface="+mn-ea"/>
        <a:cs typeface="+mn-cs"/>
      </a:defRPr>
    </a:lvl5pPr>
    <a:lvl6pPr marL="2286000" algn="l" defTabSz="914400" rtl="0" eaLnBrk="1" latinLnBrk="0" hangingPunct="1">
      <a:defRPr sz="8100" kern="1200">
        <a:solidFill>
          <a:schemeClr val="tx1"/>
        </a:solidFill>
        <a:latin typeface="Arial" charset="0"/>
        <a:ea typeface="+mn-ea"/>
        <a:cs typeface="+mn-cs"/>
      </a:defRPr>
    </a:lvl6pPr>
    <a:lvl7pPr marL="2743200" algn="l" defTabSz="914400" rtl="0" eaLnBrk="1" latinLnBrk="0" hangingPunct="1">
      <a:defRPr sz="8100" kern="1200">
        <a:solidFill>
          <a:schemeClr val="tx1"/>
        </a:solidFill>
        <a:latin typeface="Arial" charset="0"/>
        <a:ea typeface="+mn-ea"/>
        <a:cs typeface="+mn-cs"/>
      </a:defRPr>
    </a:lvl7pPr>
    <a:lvl8pPr marL="3200400" algn="l" defTabSz="914400" rtl="0" eaLnBrk="1" latinLnBrk="0" hangingPunct="1">
      <a:defRPr sz="8100" kern="1200">
        <a:solidFill>
          <a:schemeClr val="tx1"/>
        </a:solidFill>
        <a:latin typeface="Arial" charset="0"/>
        <a:ea typeface="+mn-ea"/>
        <a:cs typeface="+mn-cs"/>
      </a:defRPr>
    </a:lvl8pPr>
    <a:lvl9pPr marL="3657600" algn="l" defTabSz="914400" rtl="0" eaLnBrk="1" latinLnBrk="0" hangingPunct="1">
      <a:defRPr sz="8100" kern="1200">
        <a:solidFill>
          <a:schemeClr val="tx1"/>
        </a:solidFill>
        <a:latin typeface="Arial" charset="0"/>
        <a:ea typeface="+mn-ea"/>
        <a:cs typeface="+mn-cs"/>
      </a:defRPr>
    </a:lvl9pPr>
  </p:defaultTextStyle>
  <p:extLst>
    <p:ext uri="{EFAFB233-063F-42B5-8137-9DF3F51BA10A}">
      <p15:sldGuideLst xmlns="" xmlns:p15="http://schemas.microsoft.com/office/powerpoint/2012/main">
        <p15:guide id="1" orient="horz" pos="13608">
          <p15:clr>
            <a:srgbClr val="A4A3A4"/>
          </p15:clr>
        </p15:guide>
        <p15:guide id="2" pos="9072">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 xmlns:p14="http://schemas.microsoft.com/office/powerpoint/2010/main">
          <a:srgbClr val="FF0000"/>
        </p14:laserClr>
      </p:ext>
      <p:ext uri="{2FDB2607-1784-4EEB-B798-7EB5836EED8A}">
        <p14:showMediaCtrls xmlns="" xmlns:p14="http://schemas.microsoft.com/office/powerpoint/2010/main" val="1"/>
      </p:ext>
    </p:extLst>
  </p:showPr>
  <p:clrMru>
    <a:srgbClr val="FF0000"/>
    <a:srgbClr val="FF6600"/>
    <a:srgbClr val="00863D"/>
    <a:srgbClr val="003300"/>
    <a:srgbClr val="CC6600"/>
    <a:srgbClr val="CCECFF"/>
    <a:srgbClr val="66FF66"/>
    <a:srgbClr val="663300"/>
  </p:clrMru>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vertBarState="minimized">
    <p:restoredLeft sz="15620"/>
    <p:restoredTop sz="94434" autoAdjust="0"/>
  </p:normalViewPr>
  <p:slideViewPr>
    <p:cSldViewPr>
      <p:cViewPr>
        <p:scale>
          <a:sx n="24" d="100"/>
          <a:sy n="24" d="100"/>
        </p:scale>
        <p:origin x="-618" y="-24"/>
      </p:cViewPr>
      <p:guideLst>
        <p:guide orient="horz" pos="13608"/>
        <p:guide pos="9072"/>
      </p:guideLst>
    </p:cSldViewPr>
  </p:slideViewPr>
  <p:notesTextViewPr>
    <p:cViewPr>
      <p:scale>
        <a:sx n="100" d="100"/>
        <a:sy n="100" d="100"/>
      </p:scale>
      <p:origin x="0" y="0"/>
    </p:cViewPr>
  </p:notesTextViewPr>
  <p:sorterViewPr>
    <p:cViewPr>
      <p:scale>
        <a:sx n="100" d="100"/>
        <a:sy n="100" d="100"/>
      </p:scale>
      <p:origin x="0" y="0"/>
    </p:cViewPr>
  </p:sorterViewPr>
  <p:gridSpacing cx="78028800" cy="780288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8150" cy="50323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94138" y="0"/>
            <a:ext cx="2978150" cy="503238"/>
          </a:xfrm>
          <a:prstGeom prst="rect">
            <a:avLst/>
          </a:prstGeom>
        </p:spPr>
        <p:txBody>
          <a:bodyPr vert="horz" lIns="91440" tIns="45720" rIns="91440" bIns="45720" rtlCol="0"/>
          <a:lstStyle>
            <a:lvl1pPr algn="r">
              <a:defRPr sz="1200"/>
            </a:lvl1pPr>
          </a:lstStyle>
          <a:p>
            <a:fld id="{E0EB468B-B04C-4BD7-9301-7DD06A336F0B}" type="datetimeFigureOut">
              <a:rPr lang="en-US" smtClean="0"/>
              <a:pPr/>
              <a:t>3/25/2021</a:t>
            </a:fld>
            <a:endParaRPr lang="en-US"/>
          </a:p>
        </p:txBody>
      </p:sp>
      <p:sp>
        <p:nvSpPr>
          <p:cNvPr id="4" name="Slide Image Placeholder 3"/>
          <p:cNvSpPr>
            <a:spLocks noGrp="1" noRot="1" noChangeAspect="1"/>
          </p:cNvSpPr>
          <p:nvPr>
            <p:ph type="sldImg" idx="2"/>
          </p:nvPr>
        </p:nvSpPr>
        <p:spPr>
          <a:xfrm>
            <a:off x="2178050" y="754063"/>
            <a:ext cx="2517775" cy="3775075"/>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7388" y="4779963"/>
            <a:ext cx="5499100" cy="4529137"/>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9558338"/>
            <a:ext cx="2978150" cy="50323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94138" y="9558338"/>
            <a:ext cx="2978150" cy="503237"/>
          </a:xfrm>
          <a:prstGeom prst="rect">
            <a:avLst/>
          </a:prstGeom>
        </p:spPr>
        <p:txBody>
          <a:bodyPr vert="horz" lIns="91440" tIns="45720" rIns="91440" bIns="45720" rtlCol="0" anchor="b"/>
          <a:lstStyle>
            <a:lvl1pPr algn="r">
              <a:defRPr sz="1200"/>
            </a:lvl1pPr>
          </a:lstStyle>
          <a:p>
            <a:fld id="{BABB2165-642D-4D4E-B466-759C91F3A125}"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BABB2165-642D-4D4E-B466-759C91F3A125}" type="slidenum">
              <a:rPr lang="en-US" smtClean="0"/>
              <a:pPr/>
              <a:t>1</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2160588" y="13422313"/>
            <a:ext cx="24482425" cy="9259887"/>
          </a:xfrm>
        </p:spPr>
        <p:txBody>
          <a:bodyPr/>
          <a:lstStyle/>
          <a:p>
            <a:r>
              <a:rPr lang="fr-FR" smtClean="0"/>
              <a:t>Cliquez pour modifier le style du titre</a:t>
            </a:r>
            <a:endParaRPr lang="fr-FR"/>
          </a:p>
        </p:txBody>
      </p:sp>
      <p:sp>
        <p:nvSpPr>
          <p:cNvPr id="3" name="Sous-titre 2"/>
          <p:cNvSpPr>
            <a:spLocks noGrp="1"/>
          </p:cNvSpPr>
          <p:nvPr>
            <p:ph type="subTitle" idx="1"/>
          </p:nvPr>
        </p:nvSpPr>
        <p:spPr>
          <a:xfrm>
            <a:off x="4321175" y="24482425"/>
            <a:ext cx="20161250" cy="1104265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fr-FR" smtClean="0"/>
              <a:t>Cliquez pour modifier le style des sous-titres du masque</a:t>
            </a:r>
            <a:endParaRPr lang="fr-FR"/>
          </a:p>
        </p:txBody>
      </p:sp>
      <p:sp>
        <p:nvSpPr>
          <p:cNvPr id="4" name="Rectangle 4"/>
          <p:cNvSpPr>
            <a:spLocks noGrp="1" noChangeArrowheads="1"/>
          </p:cNvSpPr>
          <p:nvPr>
            <p:ph type="dt" sz="half" idx="10"/>
          </p:nvPr>
        </p:nvSpPr>
        <p:spPr>
          <a:ln/>
        </p:spPr>
        <p:txBody>
          <a:bodyPr/>
          <a:lstStyle>
            <a:lvl1pPr>
              <a:defRPr/>
            </a:lvl1pPr>
          </a:lstStyle>
          <a:p>
            <a:pPr>
              <a:defRPr/>
            </a:pPr>
            <a:endParaRPr lang="fr-FR" altLang="fr-FR"/>
          </a:p>
        </p:txBody>
      </p:sp>
      <p:sp>
        <p:nvSpPr>
          <p:cNvPr id="5" name="Rectangle 5"/>
          <p:cNvSpPr>
            <a:spLocks noGrp="1" noChangeArrowheads="1"/>
          </p:cNvSpPr>
          <p:nvPr>
            <p:ph type="ftr" sz="quarter" idx="11"/>
          </p:nvPr>
        </p:nvSpPr>
        <p:spPr>
          <a:ln/>
        </p:spPr>
        <p:txBody>
          <a:bodyPr/>
          <a:lstStyle>
            <a:lvl1pPr>
              <a:defRPr/>
            </a:lvl1pPr>
          </a:lstStyle>
          <a:p>
            <a:pPr>
              <a:defRPr/>
            </a:pPr>
            <a:endParaRPr lang="fr-FR" altLang="fr-FR"/>
          </a:p>
        </p:txBody>
      </p:sp>
      <p:sp>
        <p:nvSpPr>
          <p:cNvPr id="6" name="Rectangle 6"/>
          <p:cNvSpPr>
            <a:spLocks noGrp="1" noChangeArrowheads="1"/>
          </p:cNvSpPr>
          <p:nvPr>
            <p:ph type="sldNum" sz="quarter" idx="12"/>
          </p:nvPr>
        </p:nvSpPr>
        <p:spPr>
          <a:ln/>
        </p:spPr>
        <p:txBody>
          <a:bodyPr/>
          <a:lstStyle>
            <a:lvl1pPr>
              <a:defRPr/>
            </a:lvl1pPr>
          </a:lstStyle>
          <a:p>
            <a:pPr>
              <a:defRPr/>
            </a:pPr>
            <a:fld id="{C76E45A8-6BDC-4BF5-8660-0F0CE1C39AFF}" type="slidenum">
              <a:rPr lang="fr-FR" altLang="fr-FR"/>
              <a:pPr>
                <a:defRPr/>
              </a:pPr>
              <a:t>‹#›</a:t>
            </a:fld>
            <a:endParaRPr lang="fr-FR" alt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Rectangle 4"/>
          <p:cNvSpPr>
            <a:spLocks noGrp="1" noChangeArrowheads="1"/>
          </p:cNvSpPr>
          <p:nvPr>
            <p:ph type="dt" sz="half" idx="10"/>
          </p:nvPr>
        </p:nvSpPr>
        <p:spPr>
          <a:ln/>
        </p:spPr>
        <p:txBody>
          <a:bodyPr/>
          <a:lstStyle>
            <a:lvl1pPr>
              <a:defRPr/>
            </a:lvl1pPr>
          </a:lstStyle>
          <a:p>
            <a:pPr>
              <a:defRPr/>
            </a:pPr>
            <a:endParaRPr lang="fr-FR" altLang="fr-FR"/>
          </a:p>
        </p:txBody>
      </p:sp>
      <p:sp>
        <p:nvSpPr>
          <p:cNvPr id="5" name="Rectangle 5"/>
          <p:cNvSpPr>
            <a:spLocks noGrp="1" noChangeArrowheads="1"/>
          </p:cNvSpPr>
          <p:nvPr>
            <p:ph type="ftr" sz="quarter" idx="11"/>
          </p:nvPr>
        </p:nvSpPr>
        <p:spPr>
          <a:ln/>
        </p:spPr>
        <p:txBody>
          <a:bodyPr/>
          <a:lstStyle>
            <a:lvl1pPr>
              <a:defRPr/>
            </a:lvl1pPr>
          </a:lstStyle>
          <a:p>
            <a:pPr>
              <a:defRPr/>
            </a:pPr>
            <a:endParaRPr lang="fr-FR" altLang="fr-FR"/>
          </a:p>
        </p:txBody>
      </p:sp>
      <p:sp>
        <p:nvSpPr>
          <p:cNvPr id="6" name="Rectangle 6"/>
          <p:cNvSpPr>
            <a:spLocks noGrp="1" noChangeArrowheads="1"/>
          </p:cNvSpPr>
          <p:nvPr>
            <p:ph type="sldNum" sz="quarter" idx="12"/>
          </p:nvPr>
        </p:nvSpPr>
        <p:spPr>
          <a:ln/>
        </p:spPr>
        <p:txBody>
          <a:bodyPr/>
          <a:lstStyle>
            <a:lvl1pPr>
              <a:defRPr/>
            </a:lvl1pPr>
          </a:lstStyle>
          <a:p>
            <a:pPr>
              <a:defRPr/>
            </a:pPr>
            <a:fld id="{D181A7DF-27A2-407D-9076-BD22CB5980DB}" type="slidenum">
              <a:rPr lang="fr-FR" altLang="fr-FR"/>
              <a:pPr>
                <a:defRPr/>
              </a:pPr>
              <a:t>‹#›</a:t>
            </a:fld>
            <a:endParaRPr lang="fr-FR" alt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20883563" y="1730375"/>
            <a:ext cx="6480175" cy="36864925"/>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1439863" y="1730375"/>
            <a:ext cx="19291300" cy="368649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Rectangle 4"/>
          <p:cNvSpPr>
            <a:spLocks noGrp="1" noChangeArrowheads="1"/>
          </p:cNvSpPr>
          <p:nvPr>
            <p:ph type="dt" sz="half" idx="10"/>
          </p:nvPr>
        </p:nvSpPr>
        <p:spPr>
          <a:ln/>
        </p:spPr>
        <p:txBody>
          <a:bodyPr/>
          <a:lstStyle>
            <a:lvl1pPr>
              <a:defRPr/>
            </a:lvl1pPr>
          </a:lstStyle>
          <a:p>
            <a:pPr>
              <a:defRPr/>
            </a:pPr>
            <a:endParaRPr lang="fr-FR" altLang="fr-FR"/>
          </a:p>
        </p:txBody>
      </p:sp>
      <p:sp>
        <p:nvSpPr>
          <p:cNvPr id="5" name="Rectangle 5"/>
          <p:cNvSpPr>
            <a:spLocks noGrp="1" noChangeArrowheads="1"/>
          </p:cNvSpPr>
          <p:nvPr>
            <p:ph type="ftr" sz="quarter" idx="11"/>
          </p:nvPr>
        </p:nvSpPr>
        <p:spPr>
          <a:ln/>
        </p:spPr>
        <p:txBody>
          <a:bodyPr/>
          <a:lstStyle>
            <a:lvl1pPr>
              <a:defRPr/>
            </a:lvl1pPr>
          </a:lstStyle>
          <a:p>
            <a:pPr>
              <a:defRPr/>
            </a:pPr>
            <a:endParaRPr lang="fr-FR" altLang="fr-FR"/>
          </a:p>
        </p:txBody>
      </p:sp>
      <p:sp>
        <p:nvSpPr>
          <p:cNvPr id="6" name="Rectangle 6"/>
          <p:cNvSpPr>
            <a:spLocks noGrp="1" noChangeArrowheads="1"/>
          </p:cNvSpPr>
          <p:nvPr>
            <p:ph type="sldNum" sz="quarter" idx="12"/>
          </p:nvPr>
        </p:nvSpPr>
        <p:spPr>
          <a:ln/>
        </p:spPr>
        <p:txBody>
          <a:bodyPr/>
          <a:lstStyle>
            <a:lvl1pPr>
              <a:defRPr/>
            </a:lvl1pPr>
          </a:lstStyle>
          <a:p>
            <a:pPr>
              <a:defRPr/>
            </a:pPr>
            <a:fld id="{6E9EF0FF-AA02-4B91-AD62-6B125F95DB8E}" type="slidenum">
              <a:rPr lang="fr-FR" altLang="fr-FR"/>
              <a:pPr>
                <a:defRPr/>
              </a:pPr>
              <a:t>‹#›</a:t>
            </a:fld>
            <a:endParaRPr lang="fr-FR" alt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Rectangle 4"/>
          <p:cNvSpPr>
            <a:spLocks noGrp="1" noChangeArrowheads="1"/>
          </p:cNvSpPr>
          <p:nvPr>
            <p:ph type="dt" sz="half" idx="10"/>
          </p:nvPr>
        </p:nvSpPr>
        <p:spPr>
          <a:ln/>
        </p:spPr>
        <p:txBody>
          <a:bodyPr/>
          <a:lstStyle>
            <a:lvl1pPr>
              <a:defRPr/>
            </a:lvl1pPr>
          </a:lstStyle>
          <a:p>
            <a:pPr>
              <a:defRPr/>
            </a:pPr>
            <a:endParaRPr lang="fr-FR" altLang="fr-FR"/>
          </a:p>
        </p:txBody>
      </p:sp>
      <p:sp>
        <p:nvSpPr>
          <p:cNvPr id="5" name="Rectangle 5"/>
          <p:cNvSpPr>
            <a:spLocks noGrp="1" noChangeArrowheads="1"/>
          </p:cNvSpPr>
          <p:nvPr>
            <p:ph type="ftr" sz="quarter" idx="11"/>
          </p:nvPr>
        </p:nvSpPr>
        <p:spPr>
          <a:ln/>
        </p:spPr>
        <p:txBody>
          <a:bodyPr/>
          <a:lstStyle>
            <a:lvl1pPr>
              <a:defRPr/>
            </a:lvl1pPr>
          </a:lstStyle>
          <a:p>
            <a:pPr>
              <a:defRPr/>
            </a:pPr>
            <a:endParaRPr lang="fr-FR" altLang="fr-FR"/>
          </a:p>
        </p:txBody>
      </p:sp>
      <p:sp>
        <p:nvSpPr>
          <p:cNvPr id="6" name="Rectangle 6"/>
          <p:cNvSpPr>
            <a:spLocks noGrp="1" noChangeArrowheads="1"/>
          </p:cNvSpPr>
          <p:nvPr>
            <p:ph type="sldNum" sz="quarter" idx="12"/>
          </p:nvPr>
        </p:nvSpPr>
        <p:spPr>
          <a:ln/>
        </p:spPr>
        <p:txBody>
          <a:bodyPr/>
          <a:lstStyle>
            <a:lvl1pPr>
              <a:defRPr/>
            </a:lvl1pPr>
          </a:lstStyle>
          <a:p>
            <a:pPr>
              <a:defRPr/>
            </a:pPr>
            <a:fld id="{85477897-1C31-484E-930A-6289579F165A}" type="slidenum">
              <a:rPr lang="fr-FR" altLang="fr-FR"/>
              <a:pPr>
                <a:defRPr/>
              </a:pPr>
              <a:t>‹#›</a:t>
            </a:fld>
            <a:endParaRPr lang="fr-FR" alt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2274888" y="27763788"/>
            <a:ext cx="24484012" cy="8580437"/>
          </a:xfrm>
        </p:spPr>
        <p:txBody>
          <a:bodyPr anchor="t"/>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2274888" y="18311813"/>
            <a:ext cx="24484012" cy="9451975"/>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fr-FR" smtClean="0"/>
              <a:t>Cliquez pour modifier les styles du texte du masque</a:t>
            </a:r>
          </a:p>
        </p:txBody>
      </p:sp>
      <p:sp>
        <p:nvSpPr>
          <p:cNvPr id="4" name="Rectangle 4"/>
          <p:cNvSpPr>
            <a:spLocks noGrp="1" noChangeArrowheads="1"/>
          </p:cNvSpPr>
          <p:nvPr>
            <p:ph type="dt" sz="half" idx="10"/>
          </p:nvPr>
        </p:nvSpPr>
        <p:spPr>
          <a:ln/>
        </p:spPr>
        <p:txBody>
          <a:bodyPr/>
          <a:lstStyle>
            <a:lvl1pPr>
              <a:defRPr/>
            </a:lvl1pPr>
          </a:lstStyle>
          <a:p>
            <a:pPr>
              <a:defRPr/>
            </a:pPr>
            <a:endParaRPr lang="fr-FR" altLang="fr-FR"/>
          </a:p>
        </p:txBody>
      </p:sp>
      <p:sp>
        <p:nvSpPr>
          <p:cNvPr id="5" name="Rectangle 5"/>
          <p:cNvSpPr>
            <a:spLocks noGrp="1" noChangeArrowheads="1"/>
          </p:cNvSpPr>
          <p:nvPr>
            <p:ph type="ftr" sz="quarter" idx="11"/>
          </p:nvPr>
        </p:nvSpPr>
        <p:spPr>
          <a:ln/>
        </p:spPr>
        <p:txBody>
          <a:bodyPr/>
          <a:lstStyle>
            <a:lvl1pPr>
              <a:defRPr/>
            </a:lvl1pPr>
          </a:lstStyle>
          <a:p>
            <a:pPr>
              <a:defRPr/>
            </a:pPr>
            <a:endParaRPr lang="fr-FR" altLang="fr-FR"/>
          </a:p>
        </p:txBody>
      </p:sp>
      <p:sp>
        <p:nvSpPr>
          <p:cNvPr id="6" name="Rectangle 6"/>
          <p:cNvSpPr>
            <a:spLocks noGrp="1" noChangeArrowheads="1"/>
          </p:cNvSpPr>
          <p:nvPr>
            <p:ph type="sldNum" sz="quarter" idx="12"/>
          </p:nvPr>
        </p:nvSpPr>
        <p:spPr>
          <a:ln/>
        </p:spPr>
        <p:txBody>
          <a:bodyPr/>
          <a:lstStyle>
            <a:lvl1pPr>
              <a:defRPr/>
            </a:lvl1pPr>
          </a:lstStyle>
          <a:p>
            <a:pPr>
              <a:defRPr/>
            </a:pPr>
            <a:fld id="{FF91E5BB-AB11-45D7-8FD8-9A7C72312938}" type="slidenum">
              <a:rPr lang="fr-FR" altLang="fr-FR"/>
              <a:pPr>
                <a:defRPr/>
              </a:pPr>
              <a:t>‹#›</a:t>
            </a:fld>
            <a:endParaRPr lang="fr-FR" alt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1439863" y="10080625"/>
            <a:ext cx="12885737" cy="285146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14478000" y="10080625"/>
            <a:ext cx="12885738" cy="285146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Rectangle 4"/>
          <p:cNvSpPr>
            <a:spLocks noGrp="1" noChangeArrowheads="1"/>
          </p:cNvSpPr>
          <p:nvPr>
            <p:ph type="dt" sz="half" idx="10"/>
          </p:nvPr>
        </p:nvSpPr>
        <p:spPr>
          <a:ln/>
        </p:spPr>
        <p:txBody>
          <a:bodyPr/>
          <a:lstStyle>
            <a:lvl1pPr>
              <a:defRPr/>
            </a:lvl1pPr>
          </a:lstStyle>
          <a:p>
            <a:pPr>
              <a:defRPr/>
            </a:pPr>
            <a:endParaRPr lang="fr-FR" altLang="fr-FR"/>
          </a:p>
        </p:txBody>
      </p:sp>
      <p:sp>
        <p:nvSpPr>
          <p:cNvPr id="6" name="Rectangle 5"/>
          <p:cNvSpPr>
            <a:spLocks noGrp="1" noChangeArrowheads="1"/>
          </p:cNvSpPr>
          <p:nvPr>
            <p:ph type="ftr" sz="quarter" idx="11"/>
          </p:nvPr>
        </p:nvSpPr>
        <p:spPr>
          <a:ln/>
        </p:spPr>
        <p:txBody>
          <a:bodyPr/>
          <a:lstStyle>
            <a:lvl1pPr>
              <a:defRPr/>
            </a:lvl1pPr>
          </a:lstStyle>
          <a:p>
            <a:pPr>
              <a:defRPr/>
            </a:pPr>
            <a:endParaRPr lang="fr-FR" altLang="fr-FR"/>
          </a:p>
        </p:txBody>
      </p:sp>
      <p:sp>
        <p:nvSpPr>
          <p:cNvPr id="7" name="Rectangle 6"/>
          <p:cNvSpPr>
            <a:spLocks noGrp="1" noChangeArrowheads="1"/>
          </p:cNvSpPr>
          <p:nvPr>
            <p:ph type="sldNum" sz="quarter" idx="12"/>
          </p:nvPr>
        </p:nvSpPr>
        <p:spPr>
          <a:ln/>
        </p:spPr>
        <p:txBody>
          <a:bodyPr/>
          <a:lstStyle>
            <a:lvl1pPr>
              <a:defRPr/>
            </a:lvl1pPr>
          </a:lstStyle>
          <a:p>
            <a:pPr>
              <a:defRPr/>
            </a:pPr>
            <a:fld id="{55388767-F915-4510-88FB-10508F1D2820}" type="slidenum">
              <a:rPr lang="fr-FR" altLang="fr-FR"/>
              <a:pPr>
                <a:defRPr/>
              </a:pPr>
              <a:t>‹#›</a:t>
            </a:fld>
            <a:endParaRPr lang="fr-FR" alt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1439863" y="9671050"/>
            <a:ext cx="12726987" cy="4030663"/>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1439863" y="13701713"/>
            <a:ext cx="12726987" cy="2489358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14631988" y="9671050"/>
            <a:ext cx="12731750" cy="4030663"/>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14631988" y="13701713"/>
            <a:ext cx="12731750" cy="2489358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Rectangle 4"/>
          <p:cNvSpPr>
            <a:spLocks noGrp="1" noChangeArrowheads="1"/>
          </p:cNvSpPr>
          <p:nvPr>
            <p:ph type="dt" sz="half" idx="10"/>
          </p:nvPr>
        </p:nvSpPr>
        <p:spPr>
          <a:ln/>
        </p:spPr>
        <p:txBody>
          <a:bodyPr/>
          <a:lstStyle>
            <a:lvl1pPr>
              <a:defRPr/>
            </a:lvl1pPr>
          </a:lstStyle>
          <a:p>
            <a:pPr>
              <a:defRPr/>
            </a:pPr>
            <a:endParaRPr lang="fr-FR" altLang="fr-FR"/>
          </a:p>
        </p:txBody>
      </p:sp>
      <p:sp>
        <p:nvSpPr>
          <p:cNvPr id="8" name="Rectangle 5"/>
          <p:cNvSpPr>
            <a:spLocks noGrp="1" noChangeArrowheads="1"/>
          </p:cNvSpPr>
          <p:nvPr>
            <p:ph type="ftr" sz="quarter" idx="11"/>
          </p:nvPr>
        </p:nvSpPr>
        <p:spPr>
          <a:ln/>
        </p:spPr>
        <p:txBody>
          <a:bodyPr/>
          <a:lstStyle>
            <a:lvl1pPr>
              <a:defRPr/>
            </a:lvl1pPr>
          </a:lstStyle>
          <a:p>
            <a:pPr>
              <a:defRPr/>
            </a:pPr>
            <a:endParaRPr lang="fr-FR" altLang="fr-FR"/>
          </a:p>
        </p:txBody>
      </p:sp>
      <p:sp>
        <p:nvSpPr>
          <p:cNvPr id="9" name="Rectangle 6"/>
          <p:cNvSpPr>
            <a:spLocks noGrp="1" noChangeArrowheads="1"/>
          </p:cNvSpPr>
          <p:nvPr>
            <p:ph type="sldNum" sz="quarter" idx="12"/>
          </p:nvPr>
        </p:nvSpPr>
        <p:spPr>
          <a:ln/>
        </p:spPr>
        <p:txBody>
          <a:bodyPr/>
          <a:lstStyle>
            <a:lvl1pPr>
              <a:defRPr/>
            </a:lvl1pPr>
          </a:lstStyle>
          <a:p>
            <a:pPr>
              <a:defRPr/>
            </a:pPr>
            <a:fld id="{E0542FD9-83D7-4F26-8C7C-DACC246EB223}" type="slidenum">
              <a:rPr lang="fr-FR" altLang="fr-FR"/>
              <a:pPr>
                <a:defRPr/>
              </a:pPr>
              <a:t>‹#›</a:t>
            </a:fld>
            <a:endParaRPr lang="fr-FR" alt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Rectangle 4"/>
          <p:cNvSpPr>
            <a:spLocks noGrp="1" noChangeArrowheads="1"/>
          </p:cNvSpPr>
          <p:nvPr>
            <p:ph type="dt" sz="half" idx="10"/>
          </p:nvPr>
        </p:nvSpPr>
        <p:spPr>
          <a:ln/>
        </p:spPr>
        <p:txBody>
          <a:bodyPr/>
          <a:lstStyle>
            <a:lvl1pPr>
              <a:defRPr/>
            </a:lvl1pPr>
          </a:lstStyle>
          <a:p>
            <a:pPr>
              <a:defRPr/>
            </a:pPr>
            <a:endParaRPr lang="fr-FR" altLang="fr-FR"/>
          </a:p>
        </p:txBody>
      </p:sp>
      <p:sp>
        <p:nvSpPr>
          <p:cNvPr id="4" name="Rectangle 5"/>
          <p:cNvSpPr>
            <a:spLocks noGrp="1" noChangeArrowheads="1"/>
          </p:cNvSpPr>
          <p:nvPr>
            <p:ph type="ftr" sz="quarter" idx="11"/>
          </p:nvPr>
        </p:nvSpPr>
        <p:spPr>
          <a:ln/>
        </p:spPr>
        <p:txBody>
          <a:bodyPr/>
          <a:lstStyle>
            <a:lvl1pPr>
              <a:defRPr/>
            </a:lvl1pPr>
          </a:lstStyle>
          <a:p>
            <a:pPr>
              <a:defRPr/>
            </a:pPr>
            <a:endParaRPr lang="fr-FR" altLang="fr-FR"/>
          </a:p>
        </p:txBody>
      </p:sp>
      <p:sp>
        <p:nvSpPr>
          <p:cNvPr id="5" name="Rectangle 6"/>
          <p:cNvSpPr>
            <a:spLocks noGrp="1" noChangeArrowheads="1"/>
          </p:cNvSpPr>
          <p:nvPr>
            <p:ph type="sldNum" sz="quarter" idx="12"/>
          </p:nvPr>
        </p:nvSpPr>
        <p:spPr>
          <a:ln/>
        </p:spPr>
        <p:txBody>
          <a:bodyPr/>
          <a:lstStyle>
            <a:lvl1pPr>
              <a:defRPr/>
            </a:lvl1pPr>
          </a:lstStyle>
          <a:p>
            <a:pPr>
              <a:defRPr/>
            </a:pPr>
            <a:fld id="{87CC2CB2-EEFF-487F-84DB-2686F6BA0C65}" type="slidenum">
              <a:rPr lang="fr-FR" altLang="fr-FR"/>
              <a:pPr>
                <a:defRPr/>
              </a:pPr>
              <a:t>‹#›</a:t>
            </a:fld>
            <a:endParaRPr lang="fr-FR" alt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fr-FR" altLang="fr-FR"/>
          </a:p>
        </p:txBody>
      </p:sp>
      <p:sp>
        <p:nvSpPr>
          <p:cNvPr id="3" name="Rectangle 5"/>
          <p:cNvSpPr>
            <a:spLocks noGrp="1" noChangeArrowheads="1"/>
          </p:cNvSpPr>
          <p:nvPr>
            <p:ph type="ftr" sz="quarter" idx="11"/>
          </p:nvPr>
        </p:nvSpPr>
        <p:spPr>
          <a:ln/>
        </p:spPr>
        <p:txBody>
          <a:bodyPr/>
          <a:lstStyle>
            <a:lvl1pPr>
              <a:defRPr/>
            </a:lvl1pPr>
          </a:lstStyle>
          <a:p>
            <a:pPr>
              <a:defRPr/>
            </a:pPr>
            <a:endParaRPr lang="fr-FR" altLang="fr-FR"/>
          </a:p>
        </p:txBody>
      </p:sp>
      <p:sp>
        <p:nvSpPr>
          <p:cNvPr id="4" name="Rectangle 6"/>
          <p:cNvSpPr>
            <a:spLocks noGrp="1" noChangeArrowheads="1"/>
          </p:cNvSpPr>
          <p:nvPr>
            <p:ph type="sldNum" sz="quarter" idx="12"/>
          </p:nvPr>
        </p:nvSpPr>
        <p:spPr>
          <a:ln/>
        </p:spPr>
        <p:txBody>
          <a:bodyPr/>
          <a:lstStyle>
            <a:lvl1pPr>
              <a:defRPr/>
            </a:lvl1pPr>
          </a:lstStyle>
          <a:p>
            <a:pPr>
              <a:defRPr/>
            </a:pPr>
            <a:fld id="{998E472F-A1C5-4690-A7D6-5C690AABE4F4}" type="slidenum">
              <a:rPr lang="fr-FR" altLang="fr-FR"/>
              <a:pPr>
                <a:defRPr/>
              </a:pPr>
              <a:t>‹#›</a:t>
            </a:fld>
            <a:endParaRPr lang="fr-FR" alt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439863" y="1720850"/>
            <a:ext cx="9475787" cy="7319963"/>
          </a:xfr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11261725" y="1720850"/>
            <a:ext cx="16102013" cy="3687445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1439863" y="9040813"/>
            <a:ext cx="9475787" cy="295544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Rectangle 4"/>
          <p:cNvSpPr>
            <a:spLocks noGrp="1" noChangeArrowheads="1"/>
          </p:cNvSpPr>
          <p:nvPr>
            <p:ph type="dt" sz="half" idx="10"/>
          </p:nvPr>
        </p:nvSpPr>
        <p:spPr>
          <a:ln/>
        </p:spPr>
        <p:txBody>
          <a:bodyPr/>
          <a:lstStyle>
            <a:lvl1pPr>
              <a:defRPr/>
            </a:lvl1pPr>
          </a:lstStyle>
          <a:p>
            <a:pPr>
              <a:defRPr/>
            </a:pPr>
            <a:endParaRPr lang="fr-FR" altLang="fr-FR"/>
          </a:p>
        </p:txBody>
      </p:sp>
      <p:sp>
        <p:nvSpPr>
          <p:cNvPr id="6" name="Rectangle 5"/>
          <p:cNvSpPr>
            <a:spLocks noGrp="1" noChangeArrowheads="1"/>
          </p:cNvSpPr>
          <p:nvPr>
            <p:ph type="ftr" sz="quarter" idx="11"/>
          </p:nvPr>
        </p:nvSpPr>
        <p:spPr>
          <a:ln/>
        </p:spPr>
        <p:txBody>
          <a:bodyPr/>
          <a:lstStyle>
            <a:lvl1pPr>
              <a:defRPr/>
            </a:lvl1pPr>
          </a:lstStyle>
          <a:p>
            <a:pPr>
              <a:defRPr/>
            </a:pPr>
            <a:endParaRPr lang="fr-FR" altLang="fr-FR"/>
          </a:p>
        </p:txBody>
      </p:sp>
      <p:sp>
        <p:nvSpPr>
          <p:cNvPr id="7" name="Rectangle 6"/>
          <p:cNvSpPr>
            <a:spLocks noGrp="1" noChangeArrowheads="1"/>
          </p:cNvSpPr>
          <p:nvPr>
            <p:ph type="sldNum" sz="quarter" idx="12"/>
          </p:nvPr>
        </p:nvSpPr>
        <p:spPr>
          <a:ln/>
        </p:spPr>
        <p:txBody>
          <a:bodyPr/>
          <a:lstStyle>
            <a:lvl1pPr>
              <a:defRPr/>
            </a:lvl1pPr>
          </a:lstStyle>
          <a:p>
            <a:pPr>
              <a:defRPr/>
            </a:pPr>
            <a:fld id="{330022E1-AF40-41C3-9A94-6DCA167DD17D}" type="slidenum">
              <a:rPr lang="fr-FR" altLang="fr-FR"/>
              <a:pPr>
                <a:defRPr/>
              </a:pPr>
              <a:t>‹#›</a:t>
            </a:fld>
            <a:endParaRPr lang="fr-FR" alt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5645150" y="30243463"/>
            <a:ext cx="17283113" cy="3570287"/>
          </a:xfr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5645150" y="3860800"/>
            <a:ext cx="17283113" cy="25922288"/>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fr-FR" noProof="0" smtClean="0"/>
          </a:p>
        </p:txBody>
      </p:sp>
      <p:sp>
        <p:nvSpPr>
          <p:cNvPr id="4" name="Espace réservé du texte 3"/>
          <p:cNvSpPr>
            <a:spLocks noGrp="1"/>
          </p:cNvSpPr>
          <p:nvPr>
            <p:ph type="body" sz="half" idx="2"/>
          </p:nvPr>
        </p:nvSpPr>
        <p:spPr>
          <a:xfrm>
            <a:off x="5645150" y="33813750"/>
            <a:ext cx="17283113" cy="50704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Rectangle 4"/>
          <p:cNvSpPr>
            <a:spLocks noGrp="1" noChangeArrowheads="1"/>
          </p:cNvSpPr>
          <p:nvPr>
            <p:ph type="dt" sz="half" idx="10"/>
          </p:nvPr>
        </p:nvSpPr>
        <p:spPr>
          <a:ln/>
        </p:spPr>
        <p:txBody>
          <a:bodyPr/>
          <a:lstStyle>
            <a:lvl1pPr>
              <a:defRPr/>
            </a:lvl1pPr>
          </a:lstStyle>
          <a:p>
            <a:pPr>
              <a:defRPr/>
            </a:pPr>
            <a:endParaRPr lang="fr-FR" altLang="fr-FR"/>
          </a:p>
        </p:txBody>
      </p:sp>
      <p:sp>
        <p:nvSpPr>
          <p:cNvPr id="6" name="Rectangle 5"/>
          <p:cNvSpPr>
            <a:spLocks noGrp="1" noChangeArrowheads="1"/>
          </p:cNvSpPr>
          <p:nvPr>
            <p:ph type="ftr" sz="quarter" idx="11"/>
          </p:nvPr>
        </p:nvSpPr>
        <p:spPr>
          <a:ln/>
        </p:spPr>
        <p:txBody>
          <a:bodyPr/>
          <a:lstStyle>
            <a:lvl1pPr>
              <a:defRPr/>
            </a:lvl1pPr>
          </a:lstStyle>
          <a:p>
            <a:pPr>
              <a:defRPr/>
            </a:pPr>
            <a:endParaRPr lang="fr-FR" altLang="fr-FR"/>
          </a:p>
        </p:txBody>
      </p:sp>
      <p:sp>
        <p:nvSpPr>
          <p:cNvPr id="7" name="Rectangle 6"/>
          <p:cNvSpPr>
            <a:spLocks noGrp="1" noChangeArrowheads="1"/>
          </p:cNvSpPr>
          <p:nvPr>
            <p:ph type="sldNum" sz="quarter" idx="12"/>
          </p:nvPr>
        </p:nvSpPr>
        <p:spPr>
          <a:ln/>
        </p:spPr>
        <p:txBody>
          <a:bodyPr/>
          <a:lstStyle>
            <a:lvl1pPr>
              <a:defRPr/>
            </a:lvl1pPr>
          </a:lstStyle>
          <a:p>
            <a:pPr>
              <a:defRPr/>
            </a:pPr>
            <a:fld id="{78B92AA3-6FF9-43C8-AE99-0C6425430CED}" type="slidenum">
              <a:rPr lang="fr-FR" altLang="fr-FR"/>
              <a:pPr>
                <a:defRPr/>
              </a:pPr>
              <a:t>‹#›</a:t>
            </a:fld>
            <a:endParaRPr lang="fr-FR" alt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bwMode="auto">
          <a:xfrm>
            <a:off x="1439863" y="1730375"/>
            <a:ext cx="25923875" cy="7200900"/>
          </a:xfrm>
          <a:prstGeom prst="rect">
            <a:avLst/>
          </a:prstGeom>
          <a:noFill/>
          <a:ln w="9525">
            <a:noFill/>
            <a:miter lim="800000"/>
            <a:headEnd/>
            <a:tailEnd/>
          </a:ln>
        </p:spPr>
        <p:txBody>
          <a:bodyPr vert="horz" wrap="square" lIns="411480" tIns="205740" rIns="411480" bIns="205740" numCol="1" anchor="ctr" anchorCtr="0" compatLnSpc="1">
            <a:prstTxWarp prst="textNoShape">
              <a:avLst/>
            </a:prstTxWarp>
          </a:bodyPr>
          <a:lstStyle/>
          <a:p>
            <a:pPr lvl="0"/>
            <a:r>
              <a:rPr lang="fr-FR" altLang="fr-FR" smtClean="0"/>
              <a:t>Cliquez pour modifier le style du titre</a:t>
            </a:r>
          </a:p>
        </p:txBody>
      </p:sp>
      <p:sp>
        <p:nvSpPr>
          <p:cNvPr id="2051" name="Rectangle 3"/>
          <p:cNvSpPr>
            <a:spLocks noGrp="1" noChangeArrowheads="1"/>
          </p:cNvSpPr>
          <p:nvPr>
            <p:ph type="body" idx="1"/>
          </p:nvPr>
        </p:nvSpPr>
        <p:spPr bwMode="auto">
          <a:xfrm>
            <a:off x="1439863" y="10080625"/>
            <a:ext cx="25923875" cy="28514675"/>
          </a:xfrm>
          <a:prstGeom prst="rect">
            <a:avLst/>
          </a:prstGeom>
          <a:noFill/>
          <a:ln w="9525">
            <a:noFill/>
            <a:miter lim="800000"/>
            <a:headEnd/>
            <a:tailEnd/>
          </a:ln>
        </p:spPr>
        <p:txBody>
          <a:bodyPr vert="horz" wrap="square" lIns="411480" tIns="205740" rIns="411480" bIns="205740" numCol="1" anchor="t" anchorCtr="0" compatLnSpc="1">
            <a:prstTxWarp prst="textNoShape">
              <a:avLst/>
            </a:prstTxWarp>
          </a:bodyPr>
          <a:lstStyle/>
          <a:p>
            <a:pPr lvl="0"/>
            <a:r>
              <a:rPr lang="fr-FR" altLang="fr-FR" smtClean="0"/>
              <a:t>Cliquez pour modifier les styles du texte du masque</a:t>
            </a:r>
          </a:p>
          <a:p>
            <a:pPr lvl="1"/>
            <a:r>
              <a:rPr lang="fr-FR" altLang="fr-FR" smtClean="0"/>
              <a:t>Deuxième niveau</a:t>
            </a:r>
          </a:p>
          <a:p>
            <a:pPr lvl="2"/>
            <a:r>
              <a:rPr lang="fr-FR" altLang="fr-FR" smtClean="0"/>
              <a:t>Troisième niveau</a:t>
            </a:r>
          </a:p>
          <a:p>
            <a:pPr lvl="3"/>
            <a:r>
              <a:rPr lang="fr-FR" altLang="fr-FR" smtClean="0"/>
              <a:t>Quatrième niveau</a:t>
            </a:r>
          </a:p>
          <a:p>
            <a:pPr lvl="4"/>
            <a:r>
              <a:rPr lang="fr-FR" altLang="fr-FR" smtClean="0"/>
              <a:t>Cinquième niveau</a:t>
            </a:r>
          </a:p>
        </p:txBody>
      </p:sp>
      <p:sp>
        <p:nvSpPr>
          <p:cNvPr id="1028" name="Rectangle 4"/>
          <p:cNvSpPr>
            <a:spLocks noGrp="1" noChangeArrowheads="1"/>
          </p:cNvSpPr>
          <p:nvPr>
            <p:ph type="dt" sz="half" idx="2"/>
          </p:nvPr>
        </p:nvSpPr>
        <p:spPr bwMode="auto">
          <a:xfrm>
            <a:off x="1439863" y="39344600"/>
            <a:ext cx="6721475" cy="3000375"/>
          </a:xfrm>
          <a:prstGeom prst="rect">
            <a:avLst/>
          </a:prstGeom>
          <a:noFill/>
          <a:ln w="9525">
            <a:noFill/>
            <a:miter lim="800000"/>
            <a:headEnd/>
            <a:tailEnd/>
          </a:ln>
          <a:effectLst/>
        </p:spPr>
        <p:txBody>
          <a:bodyPr vert="horz" wrap="square" lIns="411480" tIns="205740" rIns="411480" bIns="205740" numCol="1" anchor="t" anchorCtr="0" compatLnSpc="1">
            <a:prstTxWarp prst="textNoShape">
              <a:avLst/>
            </a:prstTxWarp>
          </a:bodyPr>
          <a:lstStyle>
            <a:lvl1pPr>
              <a:defRPr sz="6300"/>
            </a:lvl1pPr>
          </a:lstStyle>
          <a:p>
            <a:pPr>
              <a:defRPr/>
            </a:pPr>
            <a:endParaRPr lang="fr-FR" altLang="fr-FR"/>
          </a:p>
        </p:txBody>
      </p:sp>
      <p:sp>
        <p:nvSpPr>
          <p:cNvPr id="1029" name="Rectangle 5"/>
          <p:cNvSpPr>
            <a:spLocks noGrp="1" noChangeArrowheads="1"/>
          </p:cNvSpPr>
          <p:nvPr>
            <p:ph type="ftr" sz="quarter" idx="3"/>
          </p:nvPr>
        </p:nvSpPr>
        <p:spPr bwMode="auto">
          <a:xfrm>
            <a:off x="9840913" y="39344600"/>
            <a:ext cx="9121775" cy="3000375"/>
          </a:xfrm>
          <a:prstGeom prst="rect">
            <a:avLst/>
          </a:prstGeom>
          <a:noFill/>
          <a:ln w="9525">
            <a:noFill/>
            <a:miter lim="800000"/>
            <a:headEnd/>
            <a:tailEnd/>
          </a:ln>
          <a:effectLst/>
        </p:spPr>
        <p:txBody>
          <a:bodyPr vert="horz" wrap="square" lIns="411480" tIns="205740" rIns="411480" bIns="205740" numCol="1" anchor="t" anchorCtr="0" compatLnSpc="1">
            <a:prstTxWarp prst="textNoShape">
              <a:avLst/>
            </a:prstTxWarp>
          </a:bodyPr>
          <a:lstStyle>
            <a:lvl1pPr algn="ctr">
              <a:defRPr sz="6300"/>
            </a:lvl1pPr>
          </a:lstStyle>
          <a:p>
            <a:pPr>
              <a:defRPr/>
            </a:pPr>
            <a:endParaRPr lang="fr-FR" altLang="fr-FR"/>
          </a:p>
        </p:txBody>
      </p:sp>
      <p:sp>
        <p:nvSpPr>
          <p:cNvPr id="1030" name="Rectangle 6"/>
          <p:cNvSpPr>
            <a:spLocks noGrp="1" noChangeArrowheads="1"/>
          </p:cNvSpPr>
          <p:nvPr>
            <p:ph type="sldNum" sz="quarter" idx="4"/>
          </p:nvPr>
        </p:nvSpPr>
        <p:spPr bwMode="auto">
          <a:xfrm>
            <a:off x="20642263" y="39344600"/>
            <a:ext cx="6721475" cy="3000375"/>
          </a:xfrm>
          <a:prstGeom prst="rect">
            <a:avLst/>
          </a:prstGeom>
          <a:noFill/>
          <a:ln w="9525">
            <a:noFill/>
            <a:miter lim="800000"/>
            <a:headEnd/>
            <a:tailEnd/>
          </a:ln>
          <a:effectLst/>
        </p:spPr>
        <p:txBody>
          <a:bodyPr vert="horz" wrap="square" lIns="411480" tIns="205740" rIns="411480" bIns="205740" numCol="1" anchor="t" anchorCtr="0" compatLnSpc="1">
            <a:prstTxWarp prst="textNoShape">
              <a:avLst/>
            </a:prstTxWarp>
          </a:bodyPr>
          <a:lstStyle>
            <a:lvl1pPr algn="r">
              <a:defRPr sz="6300"/>
            </a:lvl1pPr>
          </a:lstStyle>
          <a:p>
            <a:pPr>
              <a:defRPr/>
            </a:pPr>
            <a:fld id="{A6E22AC8-497A-44D9-9D97-0CF90950F0EA}" type="slidenum">
              <a:rPr lang="fr-FR" altLang="fr-FR"/>
              <a:pPr>
                <a:defRPr/>
              </a:pPr>
              <a:t>‹#›</a:t>
            </a:fld>
            <a:endParaRPr lang="fr-FR" altLang="fr-F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114800" rtl="0" eaLnBrk="0" fontAlgn="base" hangingPunct="0">
        <a:spcBef>
          <a:spcPct val="0"/>
        </a:spcBef>
        <a:spcAft>
          <a:spcPct val="0"/>
        </a:spcAft>
        <a:defRPr sz="19800">
          <a:solidFill>
            <a:schemeClr val="tx2"/>
          </a:solidFill>
          <a:latin typeface="+mj-lt"/>
          <a:ea typeface="+mj-ea"/>
          <a:cs typeface="+mj-cs"/>
        </a:defRPr>
      </a:lvl1pPr>
      <a:lvl2pPr algn="ctr" defTabSz="4114800" rtl="0" eaLnBrk="0" fontAlgn="base" hangingPunct="0">
        <a:spcBef>
          <a:spcPct val="0"/>
        </a:spcBef>
        <a:spcAft>
          <a:spcPct val="0"/>
        </a:spcAft>
        <a:defRPr sz="19800">
          <a:solidFill>
            <a:schemeClr val="tx2"/>
          </a:solidFill>
          <a:latin typeface="Arial" charset="0"/>
        </a:defRPr>
      </a:lvl2pPr>
      <a:lvl3pPr algn="ctr" defTabSz="4114800" rtl="0" eaLnBrk="0" fontAlgn="base" hangingPunct="0">
        <a:spcBef>
          <a:spcPct val="0"/>
        </a:spcBef>
        <a:spcAft>
          <a:spcPct val="0"/>
        </a:spcAft>
        <a:defRPr sz="19800">
          <a:solidFill>
            <a:schemeClr val="tx2"/>
          </a:solidFill>
          <a:latin typeface="Arial" charset="0"/>
        </a:defRPr>
      </a:lvl3pPr>
      <a:lvl4pPr algn="ctr" defTabSz="4114800" rtl="0" eaLnBrk="0" fontAlgn="base" hangingPunct="0">
        <a:spcBef>
          <a:spcPct val="0"/>
        </a:spcBef>
        <a:spcAft>
          <a:spcPct val="0"/>
        </a:spcAft>
        <a:defRPr sz="19800">
          <a:solidFill>
            <a:schemeClr val="tx2"/>
          </a:solidFill>
          <a:latin typeface="Arial" charset="0"/>
        </a:defRPr>
      </a:lvl4pPr>
      <a:lvl5pPr algn="ctr" defTabSz="4114800" rtl="0" eaLnBrk="0" fontAlgn="base" hangingPunct="0">
        <a:spcBef>
          <a:spcPct val="0"/>
        </a:spcBef>
        <a:spcAft>
          <a:spcPct val="0"/>
        </a:spcAft>
        <a:defRPr sz="19800">
          <a:solidFill>
            <a:schemeClr val="tx2"/>
          </a:solidFill>
          <a:latin typeface="Arial" charset="0"/>
        </a:defRPr>
      </a:lvl5pPr>
      <a:lvl6pPr marL="457200" algn="ctr" defTabSz="4114800" rtl="0" fontAlgn="base">
        <a:spcBef>
          <a:spcPct val="0"/>
        </a:spcBef>
        <a:spcAft>
          <a:spcPct val="0"/>
        </a:spcAft>
        <a:defRPr sz="19800">
          <a:solidFill>
            <a:schemeClr val="tx2"/>
          </a:solidFill>
          <a:latin typeface="Arial" charset="0"/>
        </a:defRPr>
      </a:lvl6pPr>
      <a:lvl7pPr marL="914400" algn="ctr" defTabSz="4114800" rtl="0" fontAlgn="base">
        <a:spcBef>
          <a:spcPct val="0"/>
        </a:spcBef>
        <a:spcAft>
          <a:spcPct val="0"/>
        </a:spcAft>
        <a:defRPr sz="19800">
          <a:solidFill>
            <a:schemeClr val="tx2"/>
          </a:solidFill>
          <a:latin typeface="Arial" charset="0"/>
        </a:defRPr>
      </a:lvl7pPr>
      <a:lvl8pPr marL="1371600" algn="ctr" defTabSz="4114800" rtl="0" fontAlgn="base">
        <a:spcBef>
          <a:spcPct val="0"/>
        </a:spcBef>
        <a:spcAft>
          <a:spcPct val="0"/>
        </a:spcAft>
        <a:defRPr sz="19800">
          <a:solidFill>
            <a:schemeClr val="tx2"/>
          </a:solidFill>
          <a:latin typeface="Arial" charset="0"/>
        </a:defRPr>
      </a:lvl8pPr>
      <a:lvl9pPr marL="1828800" algn="ctr" defTabSz="4114800" rtl="0" fontAlgn="base">
        <a:spcBef>
          <a:spcPct val="0"/>
        </a:spcBef>
        <a:spcAft>
          <a:spcPct val="0"/>
        </a:spcAft>
        <a:defRPr sz="19800">
          <a:solidFill>
            <a:schemeClr val="tx2"/>
          </a:solidFill>
          <a:latin typeface="Arial" charset="0"/>
        </a:defRPr>
      </a:lvl9pPr>
    </p:titleStyle>
    <p:bodyStyle>
      <a:lvl1pPr marL="1543050" indent="-1543050" algn="l" defTabSz="4114800" rtl="0" eaLnBrk="0" fontAlgn="base" hangingPunct="0">
        <a:spcBef>
          <a:spcPct val="20000"/>
        </a:spcBef>
        <a:spcAft>
          <a:spcPct val="0"/>
        </a:spcAft>
        <a:buChar char="•"/>
        <a:defRPr sz="14400">
          <a:solidFill>
            <a:schemeClr val="tx1"/>
          </a:solidFill>
          <a:latin typeface="+mn-lt"/>
          <a:ea typeface="+mn-ea"/>
          <a:cs typeface="+mn-cs"/>
        </a:defRPr>
      </a:lvl1pPr>
      <a:lvl2pPr marL="3343275" indent="-1285875" algn="l" defTabSz="4114800" rtl="0" eaLnBrk="0" fontAlgn="base" hangingPunct="0">
        <a:spcBef>
          <a:spcPct val="20000"/>
        </a:spcBef>
        <a:spcAft>
          <a:spcPct val="0"/>
        </a:spcAft>
        <a:buChar char="–"/>
        <a:defRPr sz="12600">
          <a:solidFill>
            <a:schemeClr val="tx1"/>
          </a:solidFill>
          <a:latin typeface="+mn-lt"/>
        </a:defRPr>
      </a:lvl2pPr>
      <a:lvl3pPr marL="5143500" indent="-1028700" algn="l" defTabSz="4114800" rtl="0" eaLnBrk="0" fontAlgn="base" hangingPunct="0">
        <a:spcBef>
          <a:spcPct val="20000"/>
        </a:spcBef>
        <a:spcAft>
          <a:spcPct val="0"/>
        </a:spcAft>
        <a:buChar char="•"/>
        <a:defRPr sz="10800">
          <a:solidFill>
            <a:schemeClr val="tx1"/>
          </a:solidFill>
          <a:latin typeface="+mn-lt"/>
        </a:defRPr>
      </a:lvl3pPr>
      <a:lvl4pPr marL="7200900" indent="-1028700" algn="l" defTabSz="4114800" rtl="0" eaLnBrk="0" fontAlgn="base" hangingPunct="0">
        <a:spcBef>
          <a:spcPct val="20000"/>
        </a:spcBef>
        <a:spcAft>
          <a:spcPct val="0"/>
        </a:spcAft>
        <a:buChar char="–"/>
        <a:defRPr sz="9000">
          <a:solidFill>
            <a:schemeClr val="tx1"/>
          </a:solidFill>
          <a:latin typeface="+mn-lt"/>
        </a:defRPr>
      </a:lvl4pPr>
      <a:lvl5pPr marL="9258300" indent="-1028700" algn="l" defTabSz="4114800" rtl="0" eaLnBrk="0" fontAlgn="base" hangingPunct="0">
        <a:spcBef>
          <a:spcPct val="20000"/>
        </a:spcBef>
        <a:spcAft>
          <a:spcPct val="0"/>
        </a:spcAft>
        <a:buChar char="»"/>
        <a:defRPr sz="9000">
          <a:solidFill>
            <a:schemeClr val="tx1"/>
          </a:solidFill>
          <a:latin typeface="+mn-lt"/>
        </a:defRPr>
      </a:lvl5pPr>
      <a:lvl6pPr marL="9715500" indent="-1028700" algn="l" defTabSz="4114800" rtl="0" fontAlgn="base">
        <a:spcBef>
          <a:spcPct val="20000"/>
        </a:spcBef>
        <a:spcAft>
          <a:spcPct val="0"/>
        </a:spcAft>
        <a:buChar char="»"/>
        <a:defRPr sz="9000">
          <a:solidFill>
            <a:schemeClr val="tx1"/>
          </a:solidFill>
          <a:latin typeface="+mn-lt"/>
        </a:defRPr>
      </a:lvl6pPr>
      <a:lvl7pPr marL="10172700" indent="-1028700" algn="l" defTabSz="4114800" rtl="0" fontAlgn="base">
        <a:spcBef>
          <a:spcPct val="20000"/>
        </a:spcBef>
        <a:spcAft>
          <a:spcPct val="0"/>
        </a:spcAft>
        <a:buChar char="»"/>
        <a:defRPr sz="9000">
          <a:solidFill>
            <a:schemeClr val="tx1"/>
          </a:solidFill>
          <a:latin typeface="+mn-lt"/>
        </a:defRPr>
      </a:lvl7pPr>
      <a:lvl8pPr marL="10629900" indent="-1028700" algn="l" defTabSz="4114800" rtl="0" fontAlgn="base">
        <a:spcBef>
          <a:spcPct val="20000"/>
        </a:spcBef>
        <a:spcAft>
          <a:spcPct val="0"/>
        </a:spcAft>
        <a:buChar char="»"/>
        <a:defRPr sz="9000">
          <a:solidFill>
            <a:schemeClr val="tx1"/>
          </a:solidFill>
          <a:latin typeface="+mn-lt"/>
        </a:defRPr>
      </a:lvl8pPr>
      <a:lvl9pPr marL="11087100" indent="-1028700" algn="l" defTabSz="4114800" rtl="0" fontAlgn="base">
        <a:spcBef>
          <a:spcPct val="20000"/>
        </a:spcBef>
        <a:spcAft>
          <a:spcPct val="0"/>
        </a:spcAft>
        <a:buChar char="»"/>
        <a:defRPr sz="9000">
          <a:solidFill>
            <a:schemeClr val="tx1"/>
          </a:solidFill>
          <a:latin typeface="+mn-lt"/>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5.jpeg"/><Relationship Id="rId3" Type="http://schemas.openxmlformats.org/officeDocument/2006/relationships/hyperlink" Target="https://www.ncbi.nlm.nih.gov/pmc/articles/PMC5832956/" TargetMode="External"/><Relationship Id="rId7"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3.jpeg"/><Relationship Id="rId11" Type="http://schemas.openxmlformats.org/officeDocument/2006/relationships/image" Target="../media/image8.jpeg"/><Relationship Id="rId5" Type="http://schemas.openxmlformats.org/officeDocument/2006/relationships/image" Target="../media/image2.jpeg"/><Relationship Id="rId10" Type="http://schemas.openxmlformats.org/officeDocument/2006/relationships/image" Target="../media/image7.png"/><Relationship Id="rId4" Type="http://schemas.openxmlformats.org/officeDocument/2006/relationships/image" Target="../media/image1.png"/><Relationship Id="rId9" Type="http://schemas.openxmlformats.org/officeDocument/2006/relationships/image" Target="../media/image6.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33" name="Rectangle 5408"/>
          <p:cNvSpPr>
            <a:spLocks noChangeArrowheads="1"/>
          </p:cNvSpPr>
          <p:nvPr/>
        </p:nvSpPr>
        <p:spPr bwMode="auto">
          <a:xfrm>
            <a:off x="0" y="0"/>
            <a:ext cx="28803600" cy="6264275"/>
          </a:xfrm>
          <a:prstGeom prst="rect">
            <a:avLst/>
          </a:prstGeom>
          <a:solidFill>
            <a:srgbClr val="00863D"/>
          </a:solidFill>
          <a:ln w="9525">
            <a:solidFill>
              <a:srgbClr val="000000"/>
            </a:solidFill>
            <a:miter lim="800000"/>
            <a:headEnd/>
            <a:tailEnd/>
          </a:ln>
        </p:spPr>
        <p:txBody>
          <a:bodyPr lIns="411480" tIns="205740" rIns="411480" bIns="205740" anchor="ctr"/>
          <a:lstStyle/>
          <a:p>
            <a:pPr algn="ctr" defTabSz="4114800"/>
            <a:r>
              <a:rPr lang="en-US" altLang="fr-FR" sz="9600" b="1">
                <a:solidFill>
                  <a:schemeClr val="bg1"/>
                </a:solidFill>
              </a:rPr>
              <a:t/>
            </a:r>
            <a:br>
              <a:rPr lang="en-US" altLang="fr-FR" sz="9600" b="1">
                <a:solidFill>
                  <a:schemeClr val="bg1"/>
                </a:solidFill>
              </a:rPr>
            </a:br>
            <a:r>
              <a:rPr lang="en-US" altLang="fr-FR" sz="9600" b="1">
                <a:solidFill>
                  <a:schemeClr val="bg1"/>
                </a:solidFill>
              </a:rPr>
              <a:t/>
            </a:r>
            <a:br>
              <a:rPr lang="en-US" altLang="fr-FR" sz="9600" b="1">
                <a:solidFill>
                  <a:schemeClr val="bg1"/>
                </a:solidFill>
              </a:rPr>
            </a:br>
            <a:endParaRPr lang="en-US" altLang="fr-FR" sz="9600" b="1">
              <a:solidFill>
                <a:schemeClr val="bg1"/>
              </a:solidFill>
            </a:endParaRPr>
          </a:p>
        </p:txBody>
      </p:sp>
      <p:sp>
        <p:nvSpPr>
          <p:cNvPr id="1034" name="Rectangle 1390"/>
          <p:cNvSpPr>
            <a:spLocks noChangeArrowheads="1"/>
          </p:cNvSpPr>
          <p:nvPr/>
        </p:nvSpPr>
        <p:spPr bwMode="auto">
          <a:xfrm>
            <a:off x="14782800" y="14516100"/>
            <a:ext cx="13377863" cy="10512425"/>
          </a:xfrm>
          <a:prstGeom prst="rect">
            <a:avLst/>
          </a:prstGeom>
          <a:solidFill>
            <a:srgbClr val="FFFF99">
              <a:alpha val="50195"/>
            </a:srgbClr>
          </a:solidFill>
          <a:ln w="9525">
            <a:solidFill>
              <a:srgbClr val="000000"/>
            </a:solidFill>
            <a:miter lim="800000"/>
            <a:headEnd/>
            <a:tailEnd/>
          </a:ln>
        </p:spPr>
        <p:txBody>
          <a:bodyPr wrap="none" anchor="ctr"/>
          <a:lstStyle/>
          <a:p>
            <a:endParaRPr lang="fr-FR" altLang="fr-FR" dirty="0"/>
          </a:p>
        </p:txBody>
      </p:sp>
      <p:sp>
        <p:nvSpPr>
          <p:cNvPr id="1035" name="Rectangle 1257"/>
          <p:cNvSpPr>
            <a:spLocks noChangeArrowheads="1"/>
          </p:cNvSpPr>
          <p:nvPr/>
        </p:nvSpPr>
        <p:spPr bwMode="auto">
          <a:xfrm>
            <a:off x="711200" y="14487525"/>
            <a:ext cx="13500100" cy="10547350"/>
          </a:xfrm>
          <a:prstGeom prst="rect">
            <a:avLst/>
          </a:prstGeom>
          <a:solidFill>
            <a:srgbClr val="FFFF99">
              <a:alpha val="50195"/>
            </a:srgbClr>
          </a:solidFill>
          <a:ln w="9525">
            <a:solidFill>
              <a:srgbClr val="000000"/>
            </a:solidFill>
            <a:miter lim="800000"/>
            <a:headEnd/>
            <a:tailEnd/>
          </a:ln>
        </p:spPr>
        <p:txBody>
          <a:bodyPr wrap="none" anchor="ctr"/>
          <a:lstStyle/>
          <a:p>
            <a:endParaRPr lang="fr-FR" altLang="fr-FR"/>
          </a:p>
        </p:txBody>
      </p:sp>
      <p:sp>
        <p:nvSpPr>
          <p:cNvPr id="1036" name="Rectangle 2"/>
          <p:cNvSpPr>
            <a:spLocks noGrp="1" noChangeArrowheads="1"/>
          </p:cNvSpPr>
          <p:nvPr>
            <p:ph type="ctrTitle"/>
          </p:nvPr>
        </p:nvSpPr>
        <p:spPr>
          <a:xfrm>
            <a:off x="71438" y="576263"/>
            <a:ext cx="28732161" cy="2205037"/>
          </a:xfrm>
          <a:noFill/>
        </p:spPr>
        <p:txBody>
          <a:bodyPr/>
          <a:lstStyle/>
          <a:p>
            <a:pPr eaLnBrk="1" hangingPunct="1"/>
            <a:r>
              <a:rPr lang="en-GB" sz="7200" b="1" dirty="0" smtClean="0">
                <a:solidFill>
                  <a:schemeClr val="bg1"/>
                </a:solidFill>
              </a:rPr>
              <a:t>Incidence, </a:t>
            </a:r>
            <a:r>
              <a:rPr lang="en-GB" sz="7200" b="1" dirty="0" err="1" smtClean="0">
                <a:solidFill>
                  <a:schemeClr val="bg1"/>
                </a:solidFill>
              </a:rPr>
              <a:t>pathogenicity</a:t>
            </a:r>
            <a:r>
              <a:rPr lang="en-GB" sz="7200" b="1" dirty="0" smtClean="0">
                <a:solidFill>
                  <a:schemeClr val="bg1"/>
                </a:solidFill>
              </a:rPr>
              <a:t> and control of fruit spots in major citrus growing areas of Nigeria</a:t>
            </a:r>
            <a:r>
              <a:rPr lang="en-US" sz="7200" dirty="0" smtClean="0">
                <a:solidFill>
                  <a:schemeClr val="bg1"/>
                </a:solidFill>
              </a:rPr>
              <a:t/>
            </a:r>
            <a:br>
              <a:rPr lang="en-US" sz="7200" dirty="0" smtClean="0">
                <a:solidFill>
                  <a:schemeClr val="bg1"/>
                </a:solidFill>
              </a:rPr>
            </a:br>
            <a:endParaRPr lang="en-US" altLang="fr-FR" sz="8000" b="1" dirty="0" smtClean="0">
              <a:solidFill>
                <a:schemeClr val="bg1"/>
              </a:solidFill>
            </a:endParaRPr>
          </a:p>
        </p:txBody>
      </p:sp>
      <p:sp>
        <p:nvSpPr>
          <p:cNvPr id="1038" name="Text Box 5"/>
          <p:cNvSpPr txBox="1">
            <a:spLocks noChangeArrowheads="1"/>
          </p:cNvSpPr>
          <p:nvPr/>
        </p:nvSpPr>
        <p:spPr bwMode="auto">
          <a:xfrm>
            <a:off x="1476375" y="10080625"/>
            <a:ext cx="14041438" cy="1327150"/>
          </a:xfrm>
          <a:prstGeom prst="rect">
            <a:avLst/>
          </a:prstGeom>
          <a:noFill/>
          <a:ln w="9525">
            <a:noFill/>
            <a:miter lim="800000"/>
            <a:headEnd/>
            <a:tailEnd/>
          </a:ln>
        </p:spPr>
        <p:txBody>
          <a:bodyPr>
            <a:spAutoFit/>
          </a:bodyPr>
          <a:lstStyle/>
          <a:p>
            <a:pPr defTabSz="4114800">
              <a:spcBef>
                <a:spcPct val="50000"/>
              </a:spcBef>
            </a:pPr>
            <a:endParaRPr lang="en-US" altLang="fr-FR"/>
          </a:p>
        </p:txBody>
      </p:sp>
      <p:sp>
        <p:nvSpPr>
          <p:cNvPr id="1039" name="Text Box 10"/>
          <p:cNvSpPr txBox="1">
            <a:spLocks noChangeArrowheads="1"/>
          </p:cNvSpPr>
          <p:nvPr/>
        </p:nvSpPr>
        <p:spPr bwMode="auto">
          <a:xfrm>
            <a:off x="1296988" y="6553200"/>
            <a:ext cx="11736387" cy="914400"/>
          </a:xfrm>
          <a:prstGeom prst="rect">
            <a:avLst/>
          </a:prstGeom>
          <a:solidFill>
            <a:srgbClr val="008000"/>
          </a:solidFill>
          <a:ln w="9525">
            <a:noFill/>
            <a:miter lim="800000"/>
            <a:headEnd/>
            <a:tailEnd/>
          </a:ln>
        </p:spPr>
        <p:txBody>
          <a:bodyPr>
            <a:spAutoFit/>
          </a:bodyPr>
          <a:lstStyle/>
          <a:p>
            <a:pPr defTabSz="4114800"/>
            <a:r>
              <a:rPr lang="en-US" altLang="fr-FR" sz="5400" b="1">
                <a:solidFill>
                  <a:schemeClr val="bg1"/>
                </a:solidFill>
              </a:rPr>
              <a:t>     Introduction</a:t>
            </a:r>
            <a:r>
              <a:rPr lang="en-US" altLang="fr-FR" sz="4800" b="1">
                <a:solidFill>
                  <a:schemeClr val="bg1"/>
                </a:solidFill>
              </a:rPr>
              <a:t>                                        </a:t>
            </a:r>
          </a:p>
        </p:txBody>
      </p:sp>
      <p:sp>
        <p:nvSpPr>
          <p:cNvPr id="1040" name="Rectangle 11"/>
          <p:cNvSpPr>
            <a:spLocks noChangeArrowheads="1"/>
          </p:cNvSpPr>
          <p:nvPr/>
        </p:nvSpPr>
        <p:spPr bwMode="auto">
          <a:xfrm>
            <a:off x="1081088" y="6408738"/>
            <a:ext cx="792162" cy="719137"/>
          </a:xfrm>
          <a:prstGeom prst="rect">
            <a:avLst/>
          </a:prstGeom>
          <a:solidFill>
            <a:srgbClr val="FFCC00"/>
          </a:solidFill>
          <a:ln w="9525">
            <a:solidFill>
              <a:srgbClr val="FFCC00"/>
            </a:solidFill>
            <a:miter lim="800000"/>
            <a:headEnd/>
            <a:tailEnd/>
          </a:ln>
        </p:spPr>
        <p:txBody>
          <a:bodyPr wrap="none" anchor="ctr"/>
          <a:lstStyle/>
          <a:p>
            <a:endParaRPr lang="fr-FR" altLang="fr-FR"/>
          </a:p>
        </p:txBody>
      </p:sp>
      <p:sp>
        <p:nvSpPr>
          <p:cNvPr id="1041" name="Text Box 12"/>
          <p:cNvSpPr txBox="1">
            <a:spLocks noChangeArrowheads="1"/>
          </p:cNvSpPr>
          <p:nvPr/>
        </p:nvSpPr>
        <p:spPr bwMode="auto">
          <a:xfrm>
            <a:off x="1438275" y="13342938"/>
            <a:ext cx="11557000" cy="830997"/>
          </a:xfrm>
          <a:prstGeom prst="rect">
            <a:avLst/>
          </a:prstGeom>
          <a:solidFill>
            <a:srgbClr val="008000"/>
          </a:solidFill>
          <a:ln w="9525">
            <a:noFill/>
            <a:miter lim="800000"/>
            <a:headEnd/>
            <a:tailEnd/>
          </a:ln>
        </p:spPr>
        <p:txBody>
          <a:bodyPr>
            <a:spAutoFit/>
          </a:bodyPr>
          <a:lstStyle/>
          <a:p>
            <a:pPr defTabSz="4114800"/>
            <a:r>
              <a:rPr lang="en-US" altLang="fr-FR" sz="4800" b="1" dirty="0">
                <a:solidFill>
                  <a:schemeClr val="bg1"/>
                </a:solidFill>
              </a:rPr>
              <a:t>     </a:t>
            </a:r>
            <a:r>
              <a:rPr lang="en-GB" sz="4800" b="1" dirty="0" smtClean="0">
                <a:solidFill>
                  <a:schemeClr val="bg1"/>
                </a:solidFill>
              </a:rPr>
              <a:t>Materials and Methods</a:t>
            </a:r>
            <a:endParaRPr lang="en-US" sz="4800" dirty="0" smtClean="0">
              <a:solidFill>
                <a:schemeClr val="bg1"/>
              </a:solidFill>
            </a:endParaRPr>
          </a:p>
        </p:txBody>
      </p:sp>
      <p:sp>
        <p:nvSpPr>
          <p:cNvPr id="1042" name="Rectangle 13"/>
          <p:cNvSpPr>
            <a:spLocks noChangeArrowheads="1"/>
          </p:cNvSpPr>
          <p:nvPr/>
        </p:nvSpPr>
        <p:spPr bwMode="auto">
          <a:xfrm>
            <a:off x="1081088" y="13179425"/>
            <a:ext cx="792162" cy="719138"/>
          </a:xfrm>
          <a:prstGeom prst="rect">
            <a:avLst/>
          </a:prstGeom>
          <a:solidFill>
            <a:srgbClr val="FFCC00"/>
          </a:solidFill>
          <a:ln w="9525">
            <a:solidFill>
              <a:srgbClr val="FFCC00"/>
            </a:solidFill>
            <a:miter lim="800000"/>
            <a:headEnd/>
            <a:tailEnd/>
          </a:ln>
        </p:spPr>
        <p:txBody>
          <a:bodyPr wrap="none" anchor="ctr"/>
          <a:lstStyle/>
          <a:p>
            <a:endParaRPr lang="fr-FR" altLang="fr-FR"/>
          </a:p>
        </p:txBody>
      </p:sp>
      <p:sp>
        <p:nvSpPr>
          <p:cNvPr id="1043" name="Text Box 14"/>
          <p:cNvSpPr txBox="1">
            <a:spLocks noChangeArrowheads="1"/>
          </p:cNvSpPr>
          <p:nvPr/>
        </p:nvSpPr>
        <p:spPr bwMode="auto">
          <a:xfrm>
            <a:off x="1152525" y="25657175"/>
            <a:ext cx="11736388" cy="914400"/>
          </a:xfrm>
          <a:prstGeom prst="rect">
            <a:avLst/>
          </a:prstGeom>
          <a:solidFill>
            <a:srgbClr val="008000"/>
          </a:solidFill>
          <a:ln w="9525">
            <a:noFill/>
            <a:miter lim="800000"/>
            <a:headEnd/>
            <a:tailEnd/>
          </a:ln>
        </p:spPr>
        <p:txBody>
          <a:bodyPr>
            <a:spAutoFit/>
          </a:bodyPr>
          <a:lstStyle/>
          <a:p>
            <a:pPr defTabSz="4114800"/>
            <a:r>
              <a:rPr lang="en-US" altLang="fr-FR" sz="5400" b="1" dirty="0">
                <a:solidFill>
                  <a:schemeClr val="bg1"/>
                </a:solidFill>
              </a:rPr>
              <a:t>   </a:t>
            </a:r>
            <a:r>
              <a:rPr lang="en-US" altLang="fr-FR" sz="5400" b="1" dirty="0" smtClean="0">
                <a:solidFill>
                  <a:schemeClr val="bg1"/>
                </a:solidFill>
              </a:rPr>
              <a:t>Results</a:t>
            </a:r>
            <a:r>
              <a:rPr lang="en-US" altLang="fr-FR" sz="4800" b="1" dirty="0" smtClean="0">
                <a:solidFill>
                  <a:schemeClr val="bg1"/>
                </a:solidFill>
              </a:rPr>
              <a:t>                                     </a:t>
            </a:r>
            <a:endParaRPr lang="en-US" altLang="fr-FR" sz="4800" b="1" dirty="0">
              <a:solidFill>
                <a:schemeClr val="bg1"/>
              </a:solidFill>
            </a:endParaRPr>
          </a:p>
        </p:txBody>
      </p:sp>
      <p:sp>
        <p:nvSpPr>
          <p:cNvPr id="1044" name="Rectangle 15"/>
          <p:cNvSpPr>
            <a:spLocks noChangeArrowheads="1"/>
          </p:cNvSpPr>
          <p:nvPr/>
        </p:nvSpPr>
        <p:spPr bwMode="auto">
          <a:xfrm>
            <a:off x="900113" y="25492075"/>
            <a:ext cx="793750" cy="719138"/>
          </a:xfrm>
          <a:prstGeom prst="rect">
            <a:avLst/>
          </a:prstGeom>
          <a:solidFill>
            <a:srgbClr val="FFCC00"/>
          </a:solidFill>
          <a:ln w="9525">
            <a:solidFill>
              <a:srgbClr val="FFCC00"/>
            </a:solidFill>
            <a:miter lim="800000"/>
            <a:headEnd/>
            <a:tailEnd/>
          </a:ln>
        </p:spPr>
        <p:txBody>
          <a:bodyPr wrap="none" anchor="ctr"/>
          <a:lstStyle/>
          <a:p>
            <a:endParaRPr lang="fr-FR" altLang="fr-FR"/>
          </a:p>
        </p:txBody>
      </p:sp>
      <p:sp>
        <p:nvSpPr>
          <p:cNvPr id="1045" name="Text Box 16"/>
          <p:cNvSpPr txBox="1">
            <a:spLocks noChangeArrowheads="1"/>
          </p:cNvSpPr>
          <p:nvPr/>
        </p:nvSpPr>
        <p:spPr bwMode="auto">
          <a:xfrm>
            <a:off x="1636713" y="38820725"/>
            <a:ext cx="11736387" cy="914400"/>
          </a:xfrm>
          <a:prstGeom prst="rect">
            <a:avLst/>
          </a:prstGeom>
          <a:solidFill>
            <a:srgbClr val="008000"/>
          </a:solidFill>
          <a:ln w="9525">
            <a:noFill/>
            <a:miter lim="800000"/>
            <a:headEnd/>
            <a:tailEnd/>
          </a:ln>
        </p:spPr>
        <p:txBody>
          <a:bodyPr>
            <a:spAutoFit/>
          </a:bodyPr>
          <a:lstStyle/>
          <a:p>
            <a:pPr defTabSz="4114800"/>
            <a:r>
              <a:rPr lang="en-US" altLang="fr-FR" sz="5400" b="1">
                <a:solidFill>
                  <a:schemeClr val="bg1"/>
                </a:solidFill>
              </a:rPr>
              <a:t>     Conclusion</a:t>
            </a:r>
            <a:r>
              <a:rPr lang="en-US" altLang="fr-FR" sz="4800" b="1">
                <a:solidFill>
                  <a:schemeClr val="bg1"/>
                </a:solidFill>
              </a:rPr>
              <a:t>                                       </a:t>
            </a:r>
          </a:p>
        </p:txBody>
      </p:sp>
      <p:sp>
        <p:nvSpPr>
          <p:cNvPr id="1046" name="Rectangle 17"/>
          <p:cNvSpPr>
            <a:spLocks noChangeArrowheads="1"/>
          </p:cNvSpPr>
          <p:nvPr/>
        </p:nvSpPr>
        <p:spPr bwMode="auto">
          <a:xfrm>
            <a:off x="1314450" y="38668325"/>
            <a:ext cx="792163" cy="719138"/>
          </a:xfrm>
          <a:prstGeom prst="rect">
            <a:avLst/>
          </a:prstGeom>
          <a:solidFill>
            <a:srgbClr val="FFCC00"/>
          </a:solidFill>
          <a:ln w="9525">
            <a:solidFill>
              <a:srgbClr val="FFCC00"/>
            </a:solidFill>
            <a:miter lim="800000"/>
            <a:headEnd/>
            <a:tailEnd/>
          </a:ln>
        </p:spPr>
        <p:txBody>
          <a:bodyPr wrap="none" anchor="ctr"/>
          <a:lstStyle/>
          <a:p>
            <a:endParaRPr lang="fr-FR" altLang="fr-FR"/>
          </a:p>
        </p:txBody>
      </p:sp>
      <p:sp>
        <p:nvSpPr>
          <p:cNvPr id="2064" name="Text Box 1120"/>
          <p:cNvSpPr txBox="1">
            <a:spLocks noChangeArrowheads="1"/>
          </p:cNvSpPr>
          <p:nvPr/>
        </p:nvSpPr>
        <p:spPr bwMode="auto">
          <a:xfrm>
            <a:off x="838200" y="14516100"/>
            <a:ext cx="13419138" cy="9098554"/>
          </a:xfrm>
          <a:prstGeom prst="rect">
            <a:avLst/>
          </a:prstGeom>
          <a:noFill/>
          <a:ln>
            <a:noFill/>
          </a:ln>
          <a:extLst/>
        </p:spPr>
        <p:txBody>
          <a:bodyPr wrap="square" lIns="360000" tIns="360000" rIns="360000" bIns="360000">
            <a:spAutoFit/>
          </a:bodyPr>
          <a:lstStyle>
            <a:lvl1pPr defTabSz="4114800" eaLnBrk="0" hangingPunct="0">
              <a:spcBef>
                <a:spcPct val="20000"/>
              </a:spcBef>
              <a:buChar char="•"/>
              <a:defRPr sz="14400">
                <a:solidFill>
                  <a:schemeClr val="tx1"/>
                </a:solidFill>
                <a:latin typeface="Arial" charset="0"/>
              </a:defRPr>
            </a:lvl1pPr>
            <a:lvl2pPr marL="742950" indent="-285750" defTabSz="4114800" eaLnBrk="0" hangingPunct="0">
              <a:spcBef>
                <a:spcPct val="20000"/>
              </a:spcBef>
              <a:buChar char="–"/>
              <a:defRPr sz="12600">
                <a:solidFill>
                  <a:schemeClr val="tx1"/>
                </a:solidFill>
                <a:latin typeface="Arial" charset="0"/>
              </a:defRPr>
            </a:lvl2pPr>
            <a:lvl3pPr marL="1143000" indent="-228600" defTabSz="4114800" eaLnBrk="0" hangingPunct="0">
              <a:spcBef>
                <a:spcPct val="20000"/>
              </a:spcBef>
              <a:buChar char="•"/>
              <a:defRPr sz="10800">
                <a:solidFill>
                  <a:schemeClr val="tx1"/>
                </a:solidFill>
                <a:latin typeface="Arial" charset="0"/>
              </a:defRPr>
            </a:lvl3pPr>
            <a:lvl4pPr marL="1600200" indent="-228600" defTabSz="4114800" eaLnBrk="0" hangingPunct="0">
              <a:spcBef>
                <a:spcPct val="20000"/>
              </a:spcBef>
              <a:buChar char="–"/>
              <a:defRPr sz="9000">
                <a:solidFill>
                  <a:schemeClr val="tx1"/>
                </a:solidFill>
                <a:latin typeface="Arial" charset="0"/>
              </a:defRPr>
            </a:lvl4pPr>
            <a:lvl5pPr marL="2057400" indent="-228600" defTabSz="4114800" eaLnBrk="0" hangingPunct="0">
              <a:spcBef>
                <a:spcPct val="20000"/>
              </a:spcBef>
              <a:buChar char="»"/>
              <a:defRPr sz="9000">
                <a:solidFill>
                  <a:schemeClr val="tx1"/>
                </a:solidFill>
                <a:latin typeface="Arial" charset="0"/>
              </a:defRPr>
            </a:lvl5pPr>
            <a:lvl6pPr marL="2514600" indent="-228600" defTabSz="4114800" eaLnBrk="0" fontAlgn="base" hangingPunct="0">
              <a:spcBef>
                <a:spcPct val="20000"/>
              </a:spcBef>
              <a:spcAft>
                <a:spcPct val="0"/>
              </a:spcAft>
              <a:buChar char="»"/>
              <a:defRPr sz="9000">
                <a:solidFill>
                  <a:schemeClr val="tx1"/>
                </a:solidFill>
                <a:latin typeface="Arial" charset="0"/>
              </a:defRPr>
            </a:lvl6pPr>
            <a:lvl7pPr marL="2971800" indent="-228600" defTabSz="4114800" eaLnBrk="0" fontAlgn="base" hangingPunct="0">
              <a:spcBef>
                <a:spcPct val="20000"/>
              </a:spcBef>
              <a:spcAft>
                <a:spcPct val="0"/>
              </a:spcAft>
              <a:buChar char="»"/>
              <a:defRPr sz="9000">
                <a:solidFill>
                  <a:schemeClr val="tx1"/>
                </a:solidFill>
                <a:latin typeface="Arial" charset="0"/>
              </a:defRPr>
            </a:lvl7pPr>
            <a:lvl8pPr marL="3429000" indent="-228600" defTabSz="4114800" eaLnBrk="0" fontAlgn="base" hangingPunct="0">
              <a:spcBef>
                <a:spcPct val="20000"/>
              </a:spcBef>
              <a:spcAft>
                <a:spcPct val="0"/>
              </a:spcAft>
              <a:buChar char="»"/>
              <a:defRPr sz="9000">
                <a:solidFill>
                  <a:schemeClr val="tx1"/>
                </a:solidFill>
                <a:latin typeface="Arial" charset="0"/>
              </a:defRPr>
            </a:lvl8pPr>
            <a:lvl9pPr marL="3886200" indent="-228600" defTabSz="4114800" eaLnBrk="0" fontAlgn="base" hangingPunct="0">
              <a:spcBef>
                <a:spcPct val="20000"/>
              </a:spcBef>
              <a:spcAft>
                <a:spcPct val="0"/>
              </a:spcAft>
              <a:buChar char="»"/>
              <a:defRPr sz="9000">
                <a:solidFill>
                  <a:schemeClr val="tx1"/>
                </a:solidFill>
                <a:latin typeface="Arial" charset="0"/>
              </a:defRPr>
            </a:lvl9pPr>
          </a:lstStyle>
          <a:p>
            <a:r>
              <a:rPr lang="en-US" altLang="fr-FR" sz="4000" b="1" dirty="0" smtClean="0">
                <a:solidFill>
                  <a:srgbClr val="003300"/>
                </a:solidFill>
              </a:rPr>
              <a:t> </a:t>
            </a:r>
            <a:r>
              <a:rPr lang="en-GB" sz="3000" b="1" dirty="0" smtClean="0"/>
              <a:t>Study area and disease assessment</a:t>
            </a:r>
            <a:endParaRPr lang="en-US" sz="3000" dirty="0" smtClean="0"/>
          </a:p>
          <a:p>
            <a:r>
              <a:rPr lang="en-GB" sz="3000" dirty="0" smtClean="0"/>
              <a:t>Incidence</a:t>
            </a:r>
            <a:r>
              <a:rPr lang="en-GB" sz="3000" dirty="0" smtClean="0"/>
              <a:t>, prevalence and severity of citrus fruit spot was </a:t>
            </a:r>
            <a:r>
              <a:rPr lang="en-GB" sz="3000" dirty="0" err="1" smtClean="0"/>
              <a:t>assessd</a:t>
            </a:r>
            <a:r>
              <a:rPr lang="en-GB" sz="3000" dirty="0" smtClean="0"/>
              <a:t> in 38 orchards in major citrus growing areas of Nigeria; </a:t>
            </a:r>
            <a:r>
              <a:rPr lang="en-GB" sz="3000" dirty="0" err="1" smtClean="0"/>
              <a:t>Ekiti</a:t>
            </a:r>
            <a:r>
              <a:rPr lang="en-GB" sz="3000" dirty="0" smtClean="0"/>
              <a:t>, </a:t>
            </a:r>
            <a:r>
              <a:rPr lang="en-GB" sz="3000" dirty="0" err="1" smtClean="0"/>
              <a:t>Ogun</a:t>
            </a:r>
            <a:r>
              <a:rPr lang="en-GB" sz="3000" dirty="0" smtClean="0"/>
              <a:t>, </a:t>
            </a:r>
            <a:r>
              <a:rPr lang="en-GB" sz="3000" dirty="0" err="1" smtClean="0"/>
              <a:t>Ondo</a:t>
            </a:r>
            <a:r>
              <a:rPr lang="en-GB" sz="3000" dirty="0" smtClean="0"/>
              <a:t>, </a:t>
            </a:r>
            <a:r>
              <a:rPr lang="en-GB" sz="3000" dirty="0" err="1" smtClean="0"/>
              <a:t>Osun</a:t>
            </a:r>
            <a:r>
              <a:rPr lang="en-GB" sz="3000" dirty="0" smtClean="0"/>
              <a:t> and Oyo (South-west), </a:t>
            </a:r>
            <a:r>
              <a:rPr lang="en-GB" sz="3000" dirty="0" err="1" smtClean="0"/>
              <a:t>Kogi</a:t>
            </a:r>
            <a:r>
              <a:rPr lang="en-GB" sz="3000" dirty="0" smtClean="0"/>
              <a:t>, </a:t>
            </a:r>
            <a:r>
              <a:rPr lang="en-GB" sz="3000" dirty="0" err="1" smtClean="0"/>
              <a:t>Nasarawa</a:t>
            </a:r>
            <a:r>
              <a:rPr lang="en-GB" sz="3000" dirty="0" smtClean="0"/>
              <a:t> and Benue (North central) and Edo, Delta (South </a:t>
            </a:r>
            <a:r>
              <a:rPr lang="en-GB" sz="3000" dirty="0" err="1" smtClean="0"/>
              <a:t>south</a:t>
            </a:r>
            <a:r>
              <a:rPr lang="en-GB" sz="3000" dirty="0" smtClean="0"/>
              <a:t>), Enugu and </a:t>
            </a:r>
            <a:r>
              <a:rPr lang="en-GB" sz="3000" dirty="0" err="1" smtClean="0"/>
              <a:t>Anambra</a:t>
            </a:r>
            <a:r>
              <a:rPr lang="en-GB" sz="3000" dirty="0" smtClean="0"/>
              <a:t> (South east) (Figure 1). Stratified Random Sampling method was adopted. Ten trees were sampled per location and rated on a scale of 1-5. Disease incidence and severity was then obtained using the following formulae:</a:t>
            </a:r>
          </a:p>
          <a:p>
            <a:pPr>
              <a:buNone/>
            </a:pPr>
            <a:r>
              <a:rPr lang="en-US" sz="3000" dirty="0" smtClean="0"/>
              <a:t>Disease incidence (DI) = </a:t>
            </a:r>
            <a:r>
              <a:rPr lang="en-US" sz="3000" u="sng" dirty="0" smtClean="0"/>
              <a:t>X</a:t>
            </a:r>
            <a:r>
              <a:rPr lang="en-US" sz="3000" dirty="0" smtClean="0"/>
              <a:t> ×100</a:t>
            </a:r>
          </a:p>
          <a:p>
            <a:pPr>
              <a:buNone/>
            </a:pPr>
            <a:r>
              <a:rPr lang="en-US" sz="3000" dirty="0" smtClean="0"/>
              <a:t>  </a:t>
            </a:r>
            <a:r>
              <a:rPr lang="en-US" sz="3000" dirty="0" smtClean="0"/>
              <a:t>	   N </a:t>
            </a:r>
          </a:p>
          <a:p>
            <a:pPr>
              <a:buNone/>
            </a:pPr>
            <a:r>
              <a:rPr lang="en-GB" sz="3000" dirty="0" smtClean="0"/>
              <a:t>Disease severity(DS) = ∑ </a:t>
            </a:r>
            <a:r>
              <a:rPr lang="en-GB" sz="3000" u="sng" dirty="0" smtClean="0"/>
              <a:t>(X  × 100)</a:t>
            </a:r>
            <a:r>
              <a:rPr lang="en-GB" sz="3000" dirty="0" smtClean="0"/>
              <a:t> </a:t>
            </a:r>
            <a:endParaRPr lang="en-US" sz="3000" dirty="0" smtClean="0"/>
          </a:p>
          <a:p>
            <a:pPr>
              <a:buNone/>
            </a:pPr>
            <a:r>
              <a:rPr lang="en-GB" sz="3000" dirty="0" smtClean="0"/>
              <a:t>                                        </a:t>
            </a:r>
            <a:r>
              <a:rPr lang="en-GB" sz="3000" dirty="0" smtClean="0"/>
              <a:t>NR × MCS</a:t>
            </a:r>
            <a:endParaRPr lang="en-US" sz="3000" dirty="0" smtClean="0"/>
          </a:p>
          <a:p>
            <a:pPr>
              <a:buNone/>
            </a:pPr>
            <a:r>
              <a:rPr lang="en-GB" sz="3000" dirty="0" err="1" smtClean="0"/>
              <a:t>Where:X</a:t>
            </a:r>
            <a:r>
              <a:rPr lang="en-GB" sz="3000" dirty="0" smtClean="0"/>
              <a:t> = infected fruits and their corresponding score scale</a:t>
            </a:r>
            <a:endParaRPr lang="en-US" sz="3000" dirty="0" smtClean="0"/>
          </a:p>
          <a:p>
            <a:pPr>
              <a:buNone/>
            </a:pPr>
            <a:r>
              <a:rPr lang="en-GB" sz="3000" dirty="0" smtClean="0"/>
              <a:t>NR = Total number of fruits sampled</a:t>
            </a:r>
            <a:endParaRPr lang="en-US" sz="3000" dirty="0" smtClean="0"/>
          </a:p>
          <a:p>
            <a:pPr>
              <a:buNone/>
            </a:pPr>
            <a:r>
              <a:rPr lang="en-GB" sz="3000" dirty="0" smtClean="0"/>
              <a:t>MCS = Maximum score of the scale (5)</a:t>
            </a:r>
            <a:endParaRPr lang="en-US" sz="3000" dirty="0" smtClean="0"/>
          </a:p>
          <a:p>
            <a:endParaRPr lang="en-US" altLang="fr-FR" sz="3000" dirty="0" smtClean="0"/>
          </a:p>
        </p:txBody>
      </p:sp>
      <p:sp>
        <p:nvSpPr>
          <p:cNvPr id="2065" name="Text Box 1121"/>
          <p:cNvSpPr txBox="1">
            <a:spLocks noChangeArrowheads="1"/>
          </p:cNvSpPr>
          <p:nvPr/>
        </p:nvSpPr>
        <p:spPr bwMode="auto">
          <a:xfrm>
            <a:off x="14706600" y="14465301"/>
            <a:ext cx="13411296" cy="11499211"/>
          </a:xfrm>
          <a:prstGeom prst="rect">
            <a:avLst/>
          </a:prstGeom>
          <a:noFill/>
          <a:ln>
            <a:noFill/>
          </a:ln>
          <a:extLst/>
        </p:spPr>
        <p:txBody>
          <a:bodyPr wrap="square" lIns="360000" tIns="360000" rIns="360000" bIns="360000">
            <a:spAutoFit/>
          </a:bodyPr>
          <a:lstStyle>
            <a:lvl1pPr defTabSz="4114800" eaLnBrk="0" hangingPunct="0">
              <a:spcBef>
                <a:spcPct val="20000"/>
              </a:spcBef>
              <a:buChar char="•"/>
              <a:defRPr sz="14400">
                <a:solidFill>
                  <a:schemeClr val="tx1"/>
                </a:solidFill>
                <a:latin typeface="Arial" charset="0"/>
              </a:defRPr>
            </a:lvl1pPr>
            <a:lvl2pPr marL="742950" indent="-285750" defTabSz="4114800" eaLnBrk="0" hangingPunct="0">
              <a:spcBef>
                <a:spcPct val="20000"/>
              </a:spcBef>
              <a:buChar char="–"/>
              <a:defRPr sz="12600">
                <a:solidFill>
                  <a:schemeClr val="tx1"/>
                </a:solidFill>
                <a:latin typeface="Arial" charset="0"/>
              </a:defRPr>
            </a:lvl2pPr>
            <a:lvl3pPr marL="1143000" indent="-228600" defTabSz="4114800" eaLnBrk="0" hangingPunct="0">
              <a:spcBef>
                <a:spcPct val="20000"/>
              </a:spcBef>
              <a:buChar char="•"/>
              <a:defRPr sz="10800">
                <a:solidFill>
                  <a:schemeClr val="tx1"/>
                </a:solidFill>
                <a:latin typeface="Arial" charset="0"/>
              </a:defRPr>
            </a:lvl3pPr>
            <a:lvl4pPr marL="1600200" indent="-228600" defTabSz="4114800" eaLnBrk="0" hangingPunct="0">
              <a:spcBef>
                <a:spcPct val="20000"/>
              </a:spcBef>
              <a:buChar char="–"/>
              <a:defRPr sz="9000">
                <a:solidFill>
                  <a:schemeClr val="tx1"/>
                </a:solidFill>
                <a:latin typeface="Arial" charset="0"/>
              </a:defRPr>
            </a:lvl4pPr>
            <a:lvl5pPr marL="2057400" indent="-228600" defTabSz="4114800" eaLnBrk="0" hangingPunct="0">
              <a:spcBef>
                <a:spcPct val="20000"/>
              </a:spcBef>
              <a:buChar char="»"/>
              <a:defRPr sz="9000">
                <a:solidFill>
                  <a:schemeClr val="tx1"/>
                </a:solidFill>
                <a:latin typeface="Arial" charset="0"/>
              </a:defRPr>
            </a:lvl5pPr>
            <a:lvl6pPr marL="2514600" indent="-228600" defTabSz="4114800" eaLnBrk="0" fontAlgn="base" hangingPunct="0">
              <a:spcBef>
                <a:spcPct val="20000"/>
              </a:spcBef>
              <a:spcAft>
                <a:spcPct val="0"/>
              </a:spcAft>
              <a:buChar char="»"/>
              <a:defRPr sz="9000">
                <a:solidFill>
                  <a:schemeClr val="tx1"/>
                </a:solidFill>
                <a:latin typeface="Arial" charset="0"/>
              </a:defRPr>
            </a:lvl6pPr>
            <a:lvl7pPr marL="2971800" indent="-228600" defTabSz="4114800" eaLnBrk="0" fontAlgn="base" hangingPunct="0">
              <a:spcBef>
                <a:spcPct val="20000"/>
              </a:spcBef>
              <a:spcAft>
                <a:spcPct val="0"/>
              </a:spcAft>
              <a:buChar char="»"/>
              <a:defRPr sz="9000">
                <a:solidFill>
                  <a:schemeClr val="tx1"/>
                </a:solidFill>
                <a:latin typeface="Arial" charset="0"/>
              </a:defRPr>
            </a:lvl7pPr>
            <a:lvl8pPr marL="3429000" indent="-228600" defTabSz="4114800" eaLnBrk="0" fontAlgn="base" hangingPunct="0">
              <a:spcBef>
                <a:spcPct val="20000"/>
              </a:spcBef>
              <a:spcAft>
                <a:spcPct val="0"/>
              </a:spcAft>
              <a:buChar char="»"/>
              <a:defRPr sz="9000">
                <a:solidFill>
                  <a:schemeClr val="tx1"/>
                </a:solidFill>
                <a:latin typeface="Arial" charset="0"/>
              </a:defRPr>
            </a:lvl8pPr>
            <a:lvl9pPr marL="3886200" indent="-228600" defTabSz="4114800" eaLnBrk="0" fontAlgn="base" hangingPunct="0">
              <a:spcBef>
                <a:spcPct val="20000"/>
              </a:spcBef>
              <a:spcAft>
                <a:spcPct val="0"/>
              </a:spcAft>
              <a:buChar char="»"/>
              <a:defRPr sz="9000">
                <a:solidFill>
                  <a:schemeClr val="tx1"/>
                </a:solidFill>
                <a:latin typeface="Arial" charset="0"/>
              </a:defRPr>
            </a:lvl9pPr>
          </a:lstStyle>
          <a:p>
            <a:endParaRPr lang="en-US" altLang="fr-FR" sz="4000" b="1" dirty="0" smtClean="0">
              <a:solidFill>
                <a:srgbClr val="003300"/>
              </a:solidFill>
            </a:endParaRPr>
          </a:p>
          <a:p>
            <a:endParaRPr lang="en-US" sz="4000" b="1" dirty="0" smtClean="0">
              <a:solidFill>
                <a:srgbClr val="003300"/>
              </a:solidFill>
            </a:endParaRPr>
          </a:p>
          <a:p>
            <a:endParaRPr lang="en-US" sz="4000" b="1" dirty="0" smtClean="0">
              <a:solidFill>
                <a:srgbClr val="003300"/>
              </a:solidFill>
            </a:endParaRPr>
          </a:p>
          <a:p>
            <a:endParaRPr lang="en-US" sz="4000" b="1" dirty="0" smtClean="0">
              <a:solidFill>
                <a:srgbClr val="003300"/>
              </a:solidFill>
            </a:endParaRPr>
          </a:p>
          <a:p>
            <a:endParaRPr lang="en-US" sz="4000" b="1" dirty="0" smtClean="0">
              <a:solidFill>
                <a:srgbClr val="003300"/>
              </a:solidFill>
            </a:endParaRPr>
          </a:p>
          <a:p>
            <a:endParaRPr lang="en-GB" sz="3000" b="1" dirty="0" smtClean="0"/>
          </a:p>
          <a:p>
            <a:pPr>
              <a:buNone/>
            </a:pPr>
            <a:r>
              <a:rPr lang="en-GB" sz="3000" b="1" dirty="0" smtClean="0"/>
              <a:t>Laboratory assay</a:t>
            </a:r>
            <a:endParaRPr lang="en-US" sz="3000" dirty="0" smtClean="0"/>
          </a:p>
          <a:p>
            <a:pPr algn="just">
              <a:buNone/>
            </a:pPr>
            <a:r>
              <a:rPr lang="en-GB" sz="3000" dirty="0" smtClean="0"/>
              <a:t>Efficacies of </a:t>
            </a:r>
            <a:r>
              <a:rPr lang="en-GB" sz="3000" dirty="0" err="1" smtClean="0"/>
              <a:t>Redforce</a:t>
            </a:r>
            <a:r>
              <a:rPr lang="en-GB" sz="3000" dirty="0" smtClean="0"/>
              <a:t> (</a:t>
            </a:r>
            <a:r>
              <a:rPr lang="en-GB" sz="3000" dirty="0" err="1" smtClean="0"/>
              <a:t>a.i</a:t>
            </a:r>
            <a:r>
              <a:rPr lang="en-GB" sz="3000" dirty="0" smtClean="0"/>
              <a:t> </a:t>
            </a:r>
            <a:r>
              <a:rPr lang="en-GB" sz="3000" dirty="0" err="1" smtClean="0"/>
              <a:t>Metalaxyl</a:t>
            </a:r>
            <a:r>
              <a:rPr lang="en-GB" sz="3000" dirty="0" smtClean="0"/>
              <a:t>-M 6% + Copper (1) oxide 60 % WP), Hat-trick (</a:t>
            </a:r>
            <a:r>
              <a:rPr lang="en-GB" sz="3000" dirty="0" err="1" smtClean="0"/>
              <a:t>a.i</a:t>
            </a:r>
            <a:r>
              <a:rPr lang="en-GB" sz="3000" dirty="0" smtClean="0"/>
              <a:t> 40% </a:t>
            </a:r>
            <a:r>
              <a:rPr lang="en-GB" sz="3000" dirty="0" err="1" smtClean="0"/>
              <a:t>Hexaconazole</a:t>
            </a:r>
            <a:r>
              <a:rPr lang="en-GB" sz="3000" dirty="0" smtClean="0"/>
              <a:t>), </a:t>
            </a:r>
            <a:r>
              <a:rPr lang="en-GB" sz="3000" dirty="0" err="1" smtClean="0"/>
              <a:t>Neem</a:t>
            </a:r>
            <a:r>
              <a:rPr lang="en-GB" sz="3000" dirty="0" smtClean="0"/>
              <a:t> force (</a:t>
            </a:r>
            <a:r>
              <a:rPr lang="en-GB" sz="3000" dirty="0" err="1" smtClean="0"/>
              <a:t>a.i</a:t>
            </a:r>
            <a:r>
              <a:rPr lang="en-GB" sz="3000" dirty="0" smtClean="0"/>
              <a:t> </a:t>
            </a:r>
            <a:r>
              <a:rPr lang="en-GB" sz="3000" dirty="0" err="1" smtClean="0"/>
              <a:t>Azadirachtin</a:t>
            </a:r>
            <a:r>
              <a:rPr lang="en-GB" sz="3000" dirty="0" smtClean="0"/>
              <a:t> and NIHORT-</a:t>
            </a:r>
            <a:r>
              <a:rPr lang="en-GB" sz="3000" dirty="0" err="1" smtClean="0"/>
              <a:t>Lyptol</a:t>
            </a:r>
            <a:r>
              <a:rPr lang="en-GB" sz="3000" dirty="0" smtClean="0"/>
              <a:t> (</a:t>
            </a:r>
            <a:r>
              <a:rPr lang="en-GB" sz="3000" dirty="0" err="1" smtClean="0"/>
              <a:t>a.i</a:t>
            </a:r>
            <a:r>
              <a:rPr lang="en-GB" sz="3000" dirty="0" smtClean="0"/>
              <a:t> Cineole) were tested </a:t>
            </a:r>
            <a:r>
              <a:rPr lang="en-GB" sz="3000" i="1" dirty="0" smtClean="0"/>
              <a:t>in vitro</a:t>
            </a:r>
            <a:r>
              <a:rPr lang="en-GB" sz="3000" dirty="0" smtClean="0"/>
              <a:t> on isolated pathogens using pour plate technique. </a:t>
            </a:r>
            <a:r>
              <a:rPr lang="en-GB" sz="3000" dirty="0" err="1" smtClean="0"/>
              <a:t>Fungitoxicity</a:t>
            </a:r>
            <a:r>
              <a:rPr lang="en-GB" sz="3000" dirty="0" smtClean="0"/>
              <a:t> was expressed as percentage inhibition of mycelia growth using the </a:t>
            </a:r>
            <a:r>
              <a:rPr lang="en-GB" sz="3000" dirty="0" err="1" smtClean="0"/>
              <a:t>formular</a:t>
            </a:r>
            <a:r>
              <a:rPr lang="en-GB" sz="3000" dirty="0" smtClean="0"/>
              <a:t> adopted from (</a:t>
            </a:r>
            <a:r>
              <a:rPr lang="en-GB" sz="3000" dirty="0" err="1" smtClean="0"/>
              <a:t>Awuah</a:t>
            </a:r>
            <a:r>
              <a:rPr lang="en-GB" sz="3000" dirty="0" smtClean="0"/>
              <a:t>, 1989);</a:t>
            </a:r>
            <a:endParaRPr lang="en-US" sz="3000" dirty="0" smtClean="0"/>
          </a:p>
          <a:p>
            <a:pPr algn="just">
              <a:buNone/>
            </a:pPr>
            <a:r>
              <a:rPr lang="en-GB" sz="3000" dirty="0" smtClean="0"/>
              <a:t>   Mp </a:t>
            </a:r>
            <a:r>
              <a:rPr lang="en-GB" sz="3000" dirty="0" smtClean="0"/>
              <a:t>=    </a:t>
            </a:r>
            <a:r>
              <a:rPr lang="en-GB" sz="3000" u="sng" dirty="0" smtClean="0"/>
              <a:t>M</a:t>
            </a:r>
            <a:r>
              <a:rPr lang="en-GB" sz="3000" u="sng" baseline="-25000" dirty="0" smtClean="0"/>
              <a:t>1</a:t>
            </a:r>
            <a:r>
              <a:rPr lang="en-GB" sz="3000" u="sng" dirty="0" smtClean="0"/>
              <a:t> - M</a:t>
            </a:r>
            <a:r>
              <a:rPr lang="en-GB" sz="3000" u="sng" baseline="-25000" dirty="0" smtClean="0"/>
              <a:t>2</a:t>
            </a:r>
            <a:r>
              <a:rPr lang="en-GB" sz="3000" u="sng" dirty="0" smtClean="0"/>
              <a:t> </a:t>
            </a:r>
            <a:r>
              <a:rPr lang="en-GB" sz="3000" dirty="0" smtClean="0"/>
              <a:t>× </a:t>
            </a:r>
            <a:r>
              <a:rPr lang="en-GB" sz="3000" dirty="0" smtClean="0"/>
              <a:t>100</a:t>
            </a:r>
            <a:endParaRPr lang="en-US" sz="3000" dirty="0" smtClean="0"/>
          </a:p>
          <a:p>
            <a:pPr algn="just">
              <a:buNone/>
            </a:pPr>
            <a:r>
              <a:rPr lang="en-GB" sz="3000" smtClean="0"/>
              <a:t>                    M</a:t>
            </a:r>
            <a:r>
              <a:rPr lang="en-GB" sz="3000" baseline="-25000" smtClean="0"/>
              <a:t>1</a:t>
            </a:r>
            <a:endParaRPr lang="en-US" sz="3000" dirty="0" smtClean="0"/>
          </a:p>
          <a:p>
            <a:pPr algn="just">
              <a:buNone/>
            </a:pPr>
            <a:r>
              <a:rPr lang="en-GB" sz="3000" dirty="0" smtClean="0"/>
              <a:t>Where: Mp =Percentage inhibition of mycelia growth; M</a:t>
            </a:r>
            <a:r>
              <a:rPr lang="en-GB" sz="3000" baseline="-25000" dirty="0" smtClean="0"/>
              <a:t>1</a:t>
            </a:r>
            <a:r>
              <a:rPr lang="en-GB" sz="3000" dirty="0" smtClean="0"/>
              <a:t> = Mycelia growth in control plate; </a:t>
            </a:r>
          </a:p>
          <a:p>
            <a:pPr algn="just">
              <a:buNone/>
            </a:pPr>
            <a:r>
              <a:rPr lang="en-GB" sz="3000" dirty="0" smtClean="0"/>
              <a:t>M</a:t>
            </a:r>
            <a:r>
              <a:rPr lang="en-GB" sz="3000" baseline="-25000" dirty="0" smtClean="0"/>
              <a:t>2</a:t>
            </a:r>
            <a:r>
              <a:rPr lang="en-GB" sz="3000" dirty="0" smtClean="0"/>
              <a:t> = Mycelia growth in fungicide treated plate</a:t>
            </a:r>
            <a:endParaRPr lang="en-US" sz="3000" dirty="0" smtClean="0"/>
          </a:p>
          <a:p>
            <a:pPr algn="just"/>
            <a:endParaRPr lang="en-US" altLang="fr-FR" sz="3000" dirty="0" smtClean="0"/>
          </a:p>
        </p:txBody>
      </p:sp>
      <p:sp>
        <p:nvSpPr>
          <p:cNvPr id="1049" name="Text Box 2672"/>
          <p:cNvSpPr txBox="1">
            <a:spLocks noChangeArrowheads="1"/>
          </p:cNvSpPr>
          <p:nvPr/>
        </p:nvSpPr>
        <p:spPr bwMode="auto">
          <a:xfrm>
            <a:off x="757238" y="39901813"/>
            <a:ext cx="19332575" cy="1711916"/>
          </a:xfrm>
          <a:prstGeom prst="rect">
            <a:avLst/>
          </a:prstGeom>
          <a:solidFill>
            <a:srgbClr val="FFFF99">
              <a:alpha val="50195"/>
            </a:srgbClr>
          </a:solidFill>
          <a:ln w="9525">
            <a:noFill/>
            <a:miter lim="800000"/>
            <a:headEnd/>
            <a:tailEnd/>
          </a:ln>
        </p:spPr>
        <p:txBody>
          <a:bodyPr lIns="360000" tIns="360000" rIns="360000" bIns="360000">
            <a:spAutoFit/>
          </a:bodyPr>
          <a:lstStyle/>
          <a:p>
            <a:r>
              <a:rPr lang="en-GB" sz="3200" dirty="0" smtClean="0"/>
              <a:t>This study revealed the  incidence of fruit and leaf spots disease in Nigeria.</a:t>
            </a:r>
            <a:r>
              <a:rPr lang="en-US" sz="3200" dirty="0" smtClean="0"/>
              <a:t>. </a:t>
            </a:r>
            <a:r>
              <a:rPr lang="en-GB" sz="3200" dirty="0" smtClean="0"/>
              <a:t>NIHORT-</a:t>
            </a:r>
            <a:r>
              <a:rPr lang="en-GB" sz="3200" dirty="0" err="1" smtClean="0"/>
              <a:t>Lyptol</a:t>
            </a:r>
            <a:r>
              <a:rPr lang="en-GB" sz="3200" dirty="0" smtClean="0"/>
              <a:t> compared favourably with Hat-trick in its potential control of the disease.</a:t>
            </a:r>
            <a:endParaRPr lang="en-US" sz="3200" dirty="0"/>
          </a:p>
        </p:txBody>
      </p:sp>
      <p:sp>
        <p:nvSpPr>
          <p:cNvPr id="1050" name="Rectangle 2675"/>
          <p:cNvSpPr>
            <a:spLocks noChangeArrowheads="1"/>
          </p:cNvSpPr>
          <p:nvPr/>
        </p:nvSpPr>
        <p:spPr bwMode="auto">
          <a:xfrm>
            <a:off x="760413" y="27004963"/>
            <a:ext cx="13450887" cy="11447462"/>
          </a:xfrm>
          <a:prstGeom prst="rect">
            <a:avLst/>
          </a:prstGeom>
          <a:solidFill>
            <a:srgbClr val="FFFF99">
              <a:alpha val="50195"/>
            </a:srgbClr>
          </a:solidFill>
          <a:ln w="9525">
            <a:solidFill>
              <a:srgbClr val="000000"/>
            </a:solidFill>
            <a:miter lim="800000"/>
            <a:headEnd/>
            <a:tailEnd/>
          </a:ln>
        </p:spPr>
        <p:txBody>
          <a:bodyPr wrap="none" anchor="ctr"/>
          <a:lstStyle/>
          <a:p>
            <a:pPr algn="ctr" defTabSz="4114800"/>
            <a:endParaRPr lang="fr-FR" altLang="fr-FR"/>
          </a:p>
        </p:txBody>
      </p:sp>
      <p:sp>
        <p:nvSpPr>
          <p:cNvPr id="1052" name="Rectangle 4453"/>
          <p:cNvSpPr>
            <a:spLocks noChangeArrowheads="1"/>
          </p:cNvSpPr>
          <p:nvPr/>
        </p:nvSpPr>
        <p:spPr bwMode="auto">
          <a:xfrm>
            <a:off x="757238" y="7705725"/>
            <a:ext cx="16870362" cy="5040313"/>
          </a:xfrm>
          <a:prstGeom prst="rect">
            <a:avLst/>
          </a:prstGeom>
          <a:solidFill>
            <a:srgbClr val="FFFF99">
              <a:alpha val="50195"/>
            </a:srgbClr>
          </a:solidFill>
          <a:ln w="9525">
            <a:solidFill>
              <a:srgbClr val="000000"/>
            </a:solidFill>
            <a:miter lim="800000"/>
            <a:headEnd/>
            <a:tailEnd/>
          </a:ln>
        </p:spPr>
        <p:txBody>
          <a:bodyPr wrap="none" anchor="ctr"/>
          <a:lstStyle/>
          <a:p>
            <a:endParaRPr lang="fr-FR" altLang="fr-FR"/>
          </a:p>
        </p:txBody>
      </p:sp>
      <p:sp>
        <p:nvSpPr>
          <p:cNvPr id="1053" name="Rectangle 5411"/>
          <p:cNvSpPr>
            <a:spLocks noChangeArrowheads="1"/>
          </p:cNvSpPr>
          <p:nvPr/>
        </p:nvSpPr>
        <p:spPr bwMode="auto">
          <a:xfrm>
            <a:off x="71438" y="2901950"/>
            <a:ext cx="28732161" cy="3217861"/>
          </a:xfrm>
          <a:prstGeom prst="rect">
            <a:avLst/>
          </a:prstGeom>
          <a:solidFill>
            <a:schemeClr val="tx2">
              <a:lumMod val="95000"/>
              <a:lumOff val="5000"/>
              <a:alpha val="39999"/>
            </a:schemeClr>
          </a:solidFill>
          <a:ln w="9525">
            <a:noFill/>
            <a:miter lim="800000"/>
            <a:headEnd/>
            <a:tailEnd/>
          </a:ln>
        </p:spPr>
        <p:txBody>
          <a:bodyPr lIns="194400" tIns="205740" rIns="194400" bIns="205740"/>
          <a:lstStyle/>
          <a:p>
            <a:r>
              <a:rPr lang="en-GB" sz="3600" dirty="0" smtClean="0">
                <a:solidFill>
                  <a:schemeClr val="bg1"/>
                </a:solidFill>
              </a:rPr>
              <a:t>E.I. </a:t>
            </a:r>
            <a:r>
              <a:rPr lang="en-GB" sz="3600" dirty="0" err="1" smtClean="0">
                <a:solidFill>
                  <a:schemeClr val="bg1"/>
                </a:solidFill>
              </a:rPr>
              <a:t>Nwanguma</a:t>
            </a:r>
            <a:r>
              <a:rPr lang="en-GB" sz="3600" dirty="0" smtClean="0">
                <a:solidFill>
                  <a:schemeClr val="bg1"/>
                </a:solidFill>
              </a:rPr>
              <a:t>, * E.O. </a:t>
            </a:r>
            <a:r>
              <a:rPr lang="en-GB" sz="3600" dirty="0" err="1" smtClean="0">
                <a:solidFill>
                  <a:schemeClr val="bg1"/>
                </a:solidFill>
              </a:rPr>
              <a:t>Oyedeji</a:t>
            </a:r>
            <a:r>
              <a:rPr lang="en-GB" sz="3600" dirty="0" smtClean="0">
                <a:solidFill>
                  <a:schemeClr val="bg1"/>
                </a:solidFill>
              </a:rPr>
              <a:t>, A.O. </a:t>
            </a:r>
            <a:r>
              <a:rPr lang="en-GB" sz="3600" dirty="0" err="1" smtClean="0">
                <a:solidFill>
                  <a:schemeClr val="bg1"/>
                </a:solidFill>
              </a:rPr>
              <a:t>Oke</a:t>
            </a:r>
            <a:r>
              <a:rPr lang="en-GB" sz="3600" dirty="0" smtClean="0">
                <a:solidFill>
                  <a:schemeClr val="bg1"/>
                </a:solidFill>
              </a:rPr>
              <a:t>, V.C. </a:t>
            </a:r>
            <a:r>
              <a:rPr lang="en-GB" sz="3600" dirty="0" err="1" smtClean="0">
                <a:solidFill>
                  <a:schemeClr val="bg1"/>
                </a:solidFill>
              </a:rPr>
              <a:t>Umeh</a:t>
            </a:r>
            <a:r>
              <a:rPr lang="en-GB" sz="3600" dirty="0" smtClean="0">
                <a:solidFill>
                  <a:schemeClr val="bg1"/>
                </a:solidFill>
              </a:rPr>
              <a:t>, V.A. </a:t>
            </a:r>
            <a:r>
              <a:rPr lang="en-GB" sz="3600" dirty="0" err="1" smtClean="0">
                <a:solidFill>
                  <a:schemeClr val="bg1"/>
                </a:solidFill>
              </a:rPr>
              <a:t>Chikaleke</a:t>
            </a:r>
            <a:r>
              <a:rPr lang="en-GB" sz="3600" dirty="0" smtClean="0">
                <a:solidFill>
                  <a:schemeClr val="bg1"/>
                </a:solidFill>
              </a:rPr>
              <a:t>, B.N. </a:t>
            </a:r>
            <a:r>
              <a:rPr lang="en-GB" sz="3600" dirty="0" err="1" smtClean="0">
                <a:solidFill>
                  <a:schemeClr val="bg1"/>
                </a:solidFill>
              </a:rPr>
              <a:t>Okafor</a:t>
            </a:r>
            <a:r>
              <a:rPr lang="en-GB" sz="3600" dirty="0" smtClean="0">
                <a:solidFill>
                  <a:schemeClr val="bg1"/>
                </a:solidFill>
              </a:rPr>
              <a:t>, O.O. </a:t>
            </a:r>
            <a:r>
              <a:rPr lang="en-GB" sz="3600" dirty="0" err="1" smtClean="0">
                <a:solidFill>
                  <a:schemeClr val="bg1"/>
                </a:solidFill>
              </a:rPr>
              <a:t>Alamu</a:t>
            </a:r>
            <a:r>
              <a:rPr lang="en-GB" sz="3600" dirty="0" smtClean="0">
                <a:solidFill>
                  <a:schemeClr val="bg1"/>
                </a:solidFill>
              </a:rPr>
              <a:t>, R.B. </a:t>
            </a:r>
            <a:r>
              <a:rPr lang="en-GB" sz="3600" dirty="0" err="1" smtClean="0">
                <a:solidFill>
                  <a:schemeClr val="bg1"/>
                </a:solidFill>
              </a:rPr>
              <a:t>Ibe</a:t>
            </a:r>
            <a:r>
              <a:rPr lang="en-GB" sz="3600" dirty="0" smtClean="0">
                <a:solidFill>
                  <a:schemeClr val="bg1"/>
                </a:solidFill>
              </a:rPr>
              <a:t>, R.K. </a:t>
            </a:r>
            <a:r>
              <a:rPr lang="en-GB" sz="3600" dirty="0" err="1" smtClean="0">
                <a:solidFill>
                  <a:schemeClr val="bg1"/>
                </a:solidFill>
              </a:rPr>
              <a:t>Egberongbe</a:t>
            </a:r>
            <a:r>
              <a:rPr lang="en-GB" sz="3600" dirty="0" smtClean="0">
                <a:solidFill>
                  <a:schemeClr val="bg1"/>
                </a:solidFill>
              </a:rPr>
              <a:t>, O. </a:t>
            </a:r>
            <a:r>
              <a:rPr lang="en-GB" sz="3600" dirty="0" err="1" smtClean="0">
                <a:solidFill>
                  <a:schemeClr val="bg1"/>
                </a:solidFill>
              </a:rPr>
              <a:t>Arogundade</a:t>
            </a:r>
            <a:r>
              <a:rPr lang="en-GB" sz="3600" dirty="0" smtClean="0">
                <a:solidFill>
                  <a:schemeClr val="bg1"/>
                </a:solidFill>
              </a:rPr>
              <a:t>, B.O. </a:t>
            </a:r>
            <a:r>
              <a:rPr lang="en-GB" sz="3600" dirty="0" err="1" smtClean="0">
                <a:solidFill>
                  <a:schemeClr val="bg1"/>
                </a:solidFill>
              </a:rPr>
              <a:t>Oyewole</a:t>
            </a:r>
            <a:r>
              <a:rPr lang="en-GB" sz="3600" dirty="0" smtClean="0">
                <a:solidFill>
                  <a:schemeClr val="bg1"/>
                </a:solidFill>
              </a:rPr>
              <a:t>, O.O. </a:t>
            </a:r>
            <a:r>
              <a:rPr lang="en-GB" sz="3600" dirty="0" err="1" smtClean="0">
                <a:solidFill>
                  <a:schemeClr val="bg1"/>
                </a:solidFill>
              </a:rPr>
              <a:t>Oso</a:t>
            </a:r>
            <a:r>
              <a:rPr lang="en-GB" sz="3600" dirty="0" smtClean="0">
                <a:solidFill>
                  <a:schemeClr val="bg1"/>
                </a:solidFill>
              </a:rPr>
              <a:t> and C.G. </a:t>
            </a:r>
            <a:r>
              <a:rPr lang="en-GB" sz="3600" dirty="0" err="1" smtClean="0">
                <a:solidFill>
                  <a:schemeClr val="bg1"/>
                </a:solidFill>
              </a:rPr>
              <a:t>Elum</a:t>
            </a:r>
            <a:endParaRPr lang="en-US" sz="3600" dirty="0" smtClean="0">
              <a:solidFill>
                <a:schemeClr val="bg1"/>
              </a:solidFill>
            </a:endParaRPr>
          </a:p>
          <a:p>
            <a:pPr algn="ctr" defTabSz="4114800">
              <a:spcBef>
                <a:spcPct val="20000"/>
              </a:spcBef>
            </a:pPr>
            <a:endParaRPr lang="en-US" altLang="fr-FR" sz="3600" b="1" dirty="0">
              <a:solidFill>
                <a:schemeClr val="bg1"/>
              </a:solidFill>
            </a:endParaRPr>
          </a:p>
          <a:p>
            <a:pPr algn="just" defTabSz="4114800">
              <a:spcBef>
                <a:spcPct val="20000"/>
              </a:spcBef>
            </a:pPr>
            <a:r>
              <a:rPr lang="en-US" altLang="fr-FR" sz="2800" b="1" dirty="0" smtClean="0">
                <a:solidFill>
                  <a:schemeClr val="bg1"/>
                </a:solidFill>
              </a:rPr>
              <a:t>National Horticultural Research Institute, Ibadan Nigeria       	*Presenting author : nwangumaei@yahoo.com</a:t>
            </a:r>
            <a:r>
              <a:rPr lang="en-US" altLang="fr-FR" sz="2800" b="1" dirty="0" smtClean="0"/>
              <a:t> </a:t>
            </a:r>
            <a:r>
              <a:rPr lang="en-US" altLang="fr-FR" sz="2800" b="1" dirty="0" smtClean="0">
                <a:solidFill>
                  <a:schemeClr val="bg1"/>
                </a:solidFill>
              </a:rPr>
              <a:t>	Tel: +2348163319956</a:t>
            </a:r>
            <a:endParaRPr lang="en-US" altLang="fr-FR" sz="2800" b="1" dirty="0">
              <a:solidFill>
                <a:schemeClr val="bg1"/>
              </a:solidFill>
            </a:endParaRPr>
          </a:p>
          <a:p>
            <a:pPr algn="just" defTabSz="4114800">
              <a:spcBef>
                <a:spcPct val="20000"/>
              </a:spcBef>
            </a:pPr>
            <a:endParaRPr lang="en-US" altLang="fr-FR" sz="2400" b="1" dirty="0">
              <a:solidFill>
                <a:schemeClr val="bg1"/>
              </a:solidFill>
            </a:endParaRPr>
          </a:p>
          <a:p>
            <a:pPr algn="ctr" defTabSz="4114800">
              <a:spcBef>
                <a:spcPct val="20000"/>
              </a:spcBef>
            </a:pPr>
            <a:endParaRPr lang="en-US" altLang="fr-FR" sz="2400" b="1" dirty="0">
              <a:solidFill>
                <a:schemeClr val="bg1"/>
              </a:solidFill>
            </a:endParaRPr>
          </a:p>
          <a:p>
            <a:pPr algn="ctr" defTabSz="4114800">
              <a:lnSpc>
                <a:spcPct val="90000"/>
              </a:lnSpc>
              <a:spcBef>
                <a:spcPct val="20000"/>
              </a:spcBef>
            </a:pPr>
            <a:endParaRPr lang="en-US" altLang="fr-FR" sz="2000" b="1" i="1" baseline="30000" dirty="0">
              <a:solidFill>
                <a:schemeClr val="bg1"/>
              </a:solidFill>
            </a:endParaRPr>
          </a:p>
        </p:txBody>
      </p:sp>
      <p:sp>
        <p:nvSpPr>
          <p:cNvPr id="1054" name="Text Box 5415"/>
          <p:cNvSpPr txBox="1">
            <a:spLocks noChangeArrowheads="1"/>
          </p:cNvSpPr>
          <p:nvPr/>
        </p:nvSpPr>
        <p:spPr bwMode="auto">
          <a:xfrm>
            <a:off x="18000663" y="12319000"/>
            <a:ext cx="2378075" cy="366713"/>
          </a:xfrm>
          <a:prstGeom prst="rect">
            <a:avLst/>
          </a:prstGeom>
          <a:noFill/>
          <a:ln w="9525">
            <a:noFill/>
            <a:miter lim="800000"/>
            <a:headEnd/>
            <a:tailEnd/>
          </a:ln>
        </p:spPr>
        <p:txBody>
          <a:bodyPr>
            <a:spAutoFit/>
          </a:bodyPr>
          <a:lstStyle/>
          <a:p>
            <a:pPr algn="ctr" defTabSz="4114800"/>
            <a:r>
              <a:rPr lang="en-US" altLang="fr-FR" sz="1800">
                <a:solidFill>
                  <a:schemeClr val="bg1"/>
                </a:solidFill>
              </a:rPr>
              <a:t>Damaged boll.</a:t>
            </a:r>
            <a:endParaRPr lang="fr-FR" altLang="fr-FR" sz="1600" i="1">
              <a:solidFill>
                <a:schemeClr val="bg1"/>
              </a:solidFill>
            </a:endParaRPr>
          </a:p>
        </p:txBody>
      </p:sp>
      <p:sp>
        <p:nvSpPr>
          <p:cNvPr id="1055" name="Oval 5419"/>
          <p:cNvSpPr>
            <a:spLocks noChangeArrowheads="1"/>
          </p:cNvSpPr>
          <p:nvPr/>
        </p:nvSpPr>
        <p:spPr bwMode="auto">
          <a:xfrm>
            <a:off x="1296988" y="27652663"/>
            <a:ext cx="503237" cy="503237"/>
          </a:xfrm>
          <a:prstGeom prst="ellipse">
            <a:avLst/>
          </a:prstGeom>
          <a:solidFill>
            <a:srgbClr val="FF0000"/>
          </a:solidFill>
          <a:ln w="9525">
            <a:noFill/>
            <a:round/>
            <a:headEnd/>
            <a:tailEnd/>
          </a:ln>
        </p:spPr>
        <p:txBody>
          <a:bodyPr wrap="none" anchor="ctr"/>
          <a:lstStyle/>
          <a:p>
            <a:endParaRPr lang="fr-FR" altLang="fr-FR"/>
          </a:p>
        </p:txBody>
      </p:sp>
      <p:sp>
        <p:nvSpPr>
          <p:cNvPr id="1056" name="AutoShape 5429"/>
          <p:cNvSpPr>
            <a:spLocks noChangeArrowheads="1"/>
          </p:cNvSpPr>
          <p:nvPr/>
        </p:nvSpPr>
        <p:spPr bwMode="auto">
          <a:xfrm rot="5400000">
            <a:off x="283369" y="7921850"/>
            <a:ext cx="1152525" cy="719137"/>
          </a:xfrm>
          <a:prstGeom prst="flowChartExtract">
            <a:avLst/>
          </a:prstGeom>
          <a:solidFill>
            <a:srgbClr val="FF6600"/>
          </a:solidFill>
          <a:ln w="9525">
            <a:noFill/>
            <a:miter lim="800000"/>
            <a:headEnd/>
            <a:tailEnd/>
          </a:ln>
        </p:spPr>
        <p:txBody>
          <a:bodyPr wrap="none" anchor="ctr"/>
          <a:lstStyle/>
          <a:p>
            <a:endParaRPr lang="fr-FR" altLang="fr-FR"/>
          </a:p>
        </p:txBody>
      </p:sp>
      <p:sp>
        <p:nvSpPr>
          <p:cNvPr id="1057" name="Text Box 8"/>
          <p:cNvSpPr txBox="1">
            <a:spLocks noChangeArrowheads="1"/>
          </p:cNvSpPr>
          <p:nvPr/>
        </p:nvSpPr>
        <p:spPr bwMode="auto">
          <a:xfrm>
            <a:off x="936625" y="7561263"/>
            <a:ext cx="16705263" cy="5466790"/>
          </a:xfrm>
          <a:prstGeom prst="rect">
            <a:avLst/>
          </a:prstGeom>
          <a:noFill/>
          <a:ln w="9525">
            <a:noFill/>
            <a:miter lim="800000"/>
            <a:headEnd/>
            <a:tailEnd/>
          </a:ln>
        </p:spPr>
        <p:txBody>
          <a:bodyPr lIns="360000" tIns="360000" rIns="360000" bIns="360000">
            <a:spAutoFit/>
          </a:bodyPr>
          <a:lstStyle/>
          <a:p>
            <a:pPr algn="just"/>
            <a:r>
              <a:rPr lang="en-GB" sz="4400" dirty="0" smtClean="0"/>
              <a:t>Fruit and leaf spots are among the most common and damaging diseases of tropical fruit crops including citrus (</a:t>
            </a:r>
            <a:r>
              <a:rPr lang="en-GB" sz="4400" u="sng" dirty="0" smtClean="0">
                <a:hlinkClick r:id="rId3"/>
              </a:rPr>
              <a:t>De Silva </a:t>
            </a:r>
            <a:r>
              <a:rPr lang="en-GB" sz="4400" i="1" u="sng" dirty="0" smtClean="0">
                <a:hlinkClick r:id="rId3"/>
              </a:rPr>
              <a:t>et al</a:t>
            </a:r>
            <a:r>
              <a:rPr lang="en-GB" sz="4400" u="sng" dirty="0" smtClean="0">
                <a:hlinkClick r:id="rId3"/>
              </a:rPr>
              <a:t>. 2017</a:t>
            </a:r>
            <a:r>
              <a:rPr lang="en-GB" sz="4400" dirty="0" smtClean="0"/>
              <a:t>). This study therefore, evaluated the incidence and severity of fruit spot disease in major citrus growing areas in Nigeria and identified the causal pathogen(s) in order to develop sustainable management strategies to curtail its spread.</a:t>
            </a:r>
            <a:endParaRPr lang="en-US" sz="4400" dirty="0" smtClean="0"/>
          </a:p>
          <a:p>
            <a:pPr algn="just" defTabSz="4114800"/>
            <a:r>
              <a:rPr lang="fr-FR" altLang="fr-FR" sz="4400" b="1" dirty="0" smtClean="0"/>
              <a:t> </a:t>
            </a:r>
            <a:endParaRPr lang="en-US" altLang="fr-FR" sz="4400" dirty="0"/>
          </a:p>
        </p:txBody>
      </p:sp>
      <p:sp>
        <p:nvSpPr>
          <p:cNvPr id="1058" name="Rectangle 5939"/>
          <p:cNvSpPr>
            <a:spLocks noChangeArrowheads="1"/>
          </p:cNvSpPr>
          <p:nvPr/>
        </p:nvSpPr>
        <p:spPr bwMode="auto">
          <a:xfrm>
            <a:off x="14554200" y="26936700"/>
            <a:ext cx="13361987" cy="11447462"/>
          </a:xfrm>
          <a:prstGeom prst="rect">
            <a:avLst/>
          </a:prstGeom>
          <a:solidFill>
            <a:srgbClr val="FFFF99">
              <a:alpha val="50195"/>
            </a:srgbClr>
          </a:solidFill>
          <a:ln w="9525">
            <a:solidFill>
              <a:srgbClr val="000000"/>
            </a:solidFill>
            <a:miter lim="800000"/>
            <a:headEnd/>
            <a:tailEnd/>
          </a:ln>
        </p:spPr>
        <p:txBody>
          <a:bodyPr wrap="none" anchor="ctr"/>
          <a:lstStyle/>
          <a:p>
            <a:pPr algn="ctr" defTabSz="4114800"/>
            <a:endParaRPr lang="fr-FR" altLang="fr-FR"/>
          </a:p>
        </p:txBody>
      </p:sp>
      <p:sp>
        <p:nvSpPr>
          <p:cNvPr id="1060" name="Text Box 5941"/>
          <p:cNvSpPr txBox="1">
            <a:spLocks noChangeArrowheads="1"/>
          </p:cNvSpPr>
          <p:nvPr/>
        </p:nvSpPr>
        <p:spPr bwMode="auto">
          <a:xfrm>
            <a:off x="14630401" y="27241500"/>
            <a:ext cx="13258800" cy="2327469"/>
          </a:xfrm>
          <a:prstGeom prst="rect">
            <a:avLst/>
          </a:prstGeom>
          <a:noFill/>
          <a:ln w="9525">
            <a:noFill/>
            <a:miter lim="800000"/>
            <a:headEnd/>
            <a:tailEnd/>
          </a:ln>
        </p:spPr>
        <p:txBody>
          <a:bodyPr wrap="square" lIns="360000" tIns="360000" rIns="360000" bIns="360000">
            <a:spAutoFit/>
          </a:bodyPr>
          <a:lstStyle/>
          <a:p>
            <a:pPr algn="just"/>
            <a:r>
              <a:rPr lang="en-US" altLang="fr-FR" sz="4000" b="1" dirty="0" smtClean="0"/>
              <a:t>        </a:t>
            </a:r>
            <a:r>
              <a:rPr lang="en-GB" sz="3200" dirty="0" smtClean="0"/>
              <a:t>Mycelia inhibition of</a:t>
            </a:r>
            <a:r>
              <a:rPr lang="en-GB" sz="3200" i="1" dirty="0" smtClean="0"/>
              <a:t> C. </a:t>
            </a:r>
            <a:r>
              <a:rPr lang="en-GB" sz="3200" i="1" dirty="0" err="1" smtClean="0"/>
              <a:t>gloeosporioides</a:t>
            </a:r>
            <a:r>
              <a:rPr lang="en-GB" sz="3200" i="1" dirty="0" smtClean="0"/>
              <a:t> by </a:t>
            </a:r>
            <a:r>
              <a:rPr lang="en-GB" sz="3200" dirty="0" smtClean="0"/>
              <a:t>NIHORT-</a:t>
            </a:r>
            <a:r>
              <a:rPr lang="en-GB" sz="3200" dirty="0" err="1" smtClean="0"/>
              <a:t>Lyptol</a:t>
            </a:r>
            <a:r>
              <a:rPr lang="en-GB" sz="3200" dirty="0" smtClean="0"/>
              <a:t> was  higher (84.0%) than Hat-trick (73.0 %), </a:t>
            </a:r>
            <a:r>
              <a:rPr lang="en-GB" sz="3200" dirty="0" err="1" smtClean="0"/>
              <a:t>Redforce</a:t>
            </a:r>
            <a:r>
              <a:rPr lang="en-GB" sz="3200" dirty="0" smtClean="0"/>
              <a:t> (70.0%) and </a:t>
            </a:r>
            <a:r>
              <a:rPr lang="en-GB" sz="3200" dirty="0" err="1" smtClean="0"/>
              <a:t>Neem</a:t>
            </a:r>
            <a:r>
              <a:rPr lang="en-GB" sz="3200" dirty="0" smtClean="0"/>
              <a:t> force (27.0%) Table 2; plate 2. </a:t>
            </a:r>
            <a:endParaRPr lang="en-US" sz="3200" dirty="0"/>
          </a:p>
        </p:txBody>
      </p:sp>
      <p:sp>
        <p:nvSpPr>
          <p:cNvPr id="1061" name="Oval 5943"/>
          <p:cNvSpPr>
            <a:spLocks noChangeArrowheads="1"/>
          </p:cNvSpPr>
          <p:nvPr/>
        </p:nvSpPr>
        <p:spPr bwMode="auto">
          <a:xfrm>
            <a:off x="15481300" y="27724100"/>
            <a:ext cx="503238" cy="503238"/>
          </a:xfrm>
          <a:prstGeom prst="ellipse">
            <a:avLst/>
          </a:prstGeom>
          <a:solidFill>
            <a:srgbClr val="FF0000"/>
          </a:solidFill>
          <a:ln w="9525">
            <a:noFill/>
            <a:round/>
            <a:headEnd/>
            <a:tailEnd/>
          </a:ln>
        </p:spPr>
        <p:txBody>
          <a:bodyPr wrap="none" anchor="ctr"/>
          <a:lstStyle/>
          <a:p>
            <a:endParaRPr lang="fr-FR" altLang="fr-FR">
              <a:solidFill>
                <a:srgbClr val="002060"/>
              </a:solidFill>
            </a:endParaRPr>
          </a:p>
        </p:txBody>
      </p:sp>
      <p:sp>
        <p:nvSpPr>
          <p:cNvPr id="1062" name="Text Box 2679"/>
          <p:cNvSpPr txBox="1">
            <a:spLocks noChangeArrowheads="1"/>
          </p:cNvSpPr>
          <p:nvPr/>
        </p:nvSpPr>
        <p:spPr bwMode="auto">
          <a:xfrm>
            <a:off x="938213" y="27257375"/>
            <a:ext cx="13392150" cy="2819912"/>
          </a:xfrm>
          <a:prstGeom prst="rect">
            <a:avLst/>
          </a:prstGeom>
          <a:noFill/>
          <a:ln w="9525">
            <a:noFill/>
            <a:miter lim="800000"/>
            <a:headEnd/>
            <a:tailEnd/>
          </a:ln>
        </p:spPr>
        <p:txBody>
          <a:bodyPr wrap="square" lIns="360000" tIns="360000" rIns="360000" bIns="360000">
            <a:spAutoFit/>
          </a:bodyPr>
          <a:lstStyle/>
          <a:p>
            <a:pPr algn="just" defTabSz="4114800"/>
            <a:r>
              <a:rPr lang="en-US" altLang="fr-FR" sz="4000" b="1" dirty="0" smtClean="0"/>
              <a:t>     </a:t>
            </a:r>
            <a:r>
              <a:rPr lang="en-GB" sz="3200" dirty="0" err="1" smtClean="0"/>
              <a:t>Nasarawa</a:t>
            </a:r>
            <a:r>
              <a:rPr lang="en-GB" sz="3200" dirty="0" smtClean="0"/>
              <a:t> state had incidence of 76.67 % while </a:t>
            </a:r>
            <a:r>
              <a:rPr lang="en-GB" sz="3200" dirty="0" err="1" smtClean="0"/>
              <a:t>Osun</a:t>
            </a:r>
            <a:r>
              <a:rPr lang="en-GB" sz="3200" dirty="0" smtClean="0"/>
              <a:t> state recorded 75.00 %. Incidence in Oyo, </a:t>
            </a:r>
            <a:r>
              <a:rPr lang="en-GB" sz="3200" dirty="0" err="1" smtClean="0"/>
              <a:t>Ondo</a:t>
            </a:r>
            <a:r>
              <a:rPr lang="en-GB" sz="3200" dirty="0" smtClean="0"/>
              <a:t>, Benue, </a:t>
            </a:r>
            <a:r>
              <a:rPr lang="en-GB" sz="3200" dirty="0" err="1" smtClean="0"/>
              <a:t>Kogi</a:t>
            </a:r>
            <a:r>
              <a:rPr lang="en-GB" sz="3200" dirty="0" smtClean="0"/>
              <a:t>  and </a:t>
            </a:r>
            <a:r>
              <a:rPr lang="en-GB" sz="3200" dirty="0" err="1" smtClean="0"/>
              <a:t>ogun</a:t>
            </a:r>
            <a:r>
              <a:rPr lang="en-GB" sz="3200" dirty="0" smtClean="0"/>
              <a:t> states were 39.17, 26.67, 40.00 26.67 and 11.6 % respectively Table 1. No incidence in Edo, Enugu, Delta and </a:t>
            </a:r>
            <a:r>
              <a:rPr lang="en-GB" sz="3200" dirty="0" err="1" smtClean="0"/>
              <a:t>Anambra</a:t>
            </a:r>
            <a:r>
              <a:rPr lang="en-GB" sz="3200" dirty="0" smtClean="0"/>
              <a:t> states. </a:t>
            </a:r>
            <a:endParaRPr lang="en-US" altLang="fr-FR" sz="3200" b="1" dirty="0">
              <a:solidFill>
                <a:srgbClr val="003300"/>
              </a:solidFill>
            </a:endParaRPr>
          </a:p>
        </p:txBody>
      </p:sp>
      <p:sp>
        <p:nvSpPr>
          <p:cNvPr id="1069" name="Rectangle 2"/>
          <p:cNvSpPr>
            <a:spLocks noChangeArrowheads="1"/>
          </p:cNvSpPr>
          <p:nvPr/>
        </p:nvSpPr>
        <p:spPr bwMode="auto">
          <a:xfrm>
            <a:off x="900017" y="23128288"/>
            <a:ext cx="13287469" cy="1831998"/>
          </a:xfrm>
          <a:prstGeom prst="rect">
            <a:avLst/>
          </a:prstGeom>
          <a:noFill/>
          <a:ln w="9525" algn="ctr">
            <a:noFill/>
            <a:round/>
            <a:headEnd/>
            <a:tailEnd/>
          </a:ln>
        </p:spPr>
        <p:txBody>
          <a:bodyPr/>
          <a:lstStyle/>
          <a:p>
            <a:pPr defTabSz="4114800"/>
            <a:endParaRPr lang="fr-FR" altLang="fr-FR" sz="2800" dirty="0">
              <a:latin typeface="Comic Sans MS" pitchFamily="66" charset="0"/>
            </a:endParaRPr>
          </a:p>
        </p:txBody>
      </p:sp>
      <p:pic>
        <p:nvPicPr>
          <p:cNvPr id="2" name="Image 1"/>
          <p:cNvPicPr>
            <a:picLocks noChangeAspect="1"/>
          </p:cNvPicPr>
          <p:nvPr/>
        </p:nvPicPr>
        <p:blipFill>
          <a:blip r:embed="rId4"/>
          <a:stretch>
            <a:fillRect/>
          </a:stretch>
        </p:blipFill>
        <p:spPr>
          <a:xfrm>
            <a:off x="23339684" y="39054998"/>
            <a:ext cx="2143125" cy="2143125"/>
          </a:xfrm>
          <a:prstGeom prst="rect">
            <a:avLst/>
          </a:prstGeom>
        </p:spPr>
      </p:pic>
      <p:pic>
        <p:nvPicPr>
          <p:cNvPr id="7" name="Image 6"/>
          <p:cNvPicPr>
            <a:picLocks noChangeAspect="1"/>
          </p:cNvPicPr>
          <p:nvPr/>
        </p:nvPicPr>
        <p:blipFill>
          <a:blip r:embed="rId5">
            <a:extLst>
              <a:ext uri="{28A0092B-C50C-407E-A947-70E740481C1C}">
                <a14:useLocalDpi xmlns="" xmlns:a14="http://schemas.microsoft.com/office/drawing/2010/main" val="0"/>
              </a:ext>
            </a:extLst>
          </a:blip>
          <a:stretch>
            <a:fillRect/>
          </a:stretch>
        </p:blipFill>
        <p:spPr>
          <a:xfrm>
            <a:off x="17754600" y="7810500"/>
            <a:ext cx="5123444" cy="4631361"/>
          </a:xfrm>
          <a:prstGeom prst="rect">
            <a:avLst/>
          </a:prstGeom>
          <a:ln w="3175">
            <a:solidFill>
              <a:schemeClr val="tx1"/>
            </a:solidFill>
          </a:ln>
        </p:spPr>
      </p:pic>
      <p:pic>
        <p:nvPicPr>
          <p:cNvPr id="8" name="Image 7"/>
          <p:cNvPicPr>
            <a:picLocks noChangeAspect="1"/>
          </p:cNvPicPr>
          <p:nvPr/>
        </p:nvPicPr>
        <p:blipFill>
          <a:blip r:embed="rId6">
            <a:extLst>
              <a:ext uri="{28A0092B-C50C-407E-A947-70E740481C1C}">
                <a14:useLocalDpi xmlns="" xmlns:a14="http://schemas.microsoft.com/office/drawing/2010/main" val="0"/>
              </a:ext>
            </a:extLst>
          </a:blip>
          <a:stretch>
            <a:fillRect/>
          </a:stretch>
        </p:blipFill>
        <p:spPr>
          <a:xfrm>
            <a:off x="22936200" y="7810500"/>
            <a:ext cx="5130019" cy="4637305"/>
          </a:xfrm>
          <a:prstGeom prst="rect">
            <a:avLst/>
          </a:prstGeom>
          <a:ln w="3175">
            <a:solidFill>
              <a:schemeClr val="tx1"/>
            </a:solidFill>
          </a:ln>
        </p:spPr>
      </p:pic>
      <p:sp>
        <p:nvSpPr>
          <p:cNvPr id="13" name="ZoneTexte 12"/>
          <p:cNvSpPr txBox="1"/>
          <p:nvPr/>
        </p:nvSpPr>
        <p:spPr>
          <a:xfrm>
            <a:off x="18135600" y="7886700"/>
            <a:ext cx="4083051" cy="553998"/>
          </a:xfrm>
          <a:prstGeom prst="rect">
            <a:avLst/>
          </a:prstGeom>
          <a:noFill/>
        </p:spPr>
        <p:txBody>
          <a:bodyPr wrap="square" rtlCol="0">
            <a:spAutoFit/>
          </a:bodyPr>
          <a:lstStyle/>
          <a:p>
            <a:r>
              <a:rPr lang="en-GB" sz="3000" b="1" dirty="0" smtClean="0"/>
              <a:t>Plate 1a:Healthy fruit</a:t>
            </a:r>
            <a:endParaRPr lang="en-US" sz="3000" b="1" dirty="0"/>
          </a:p>
        </p:txBody>
      </p:sp>
      <p:sp>
        <p:nvSpPr>
          <p:cNvPr id="69" name="ZoneTexte 68"/>
          <p:cNvSpPr txBox="1"/>
          <p:nvPr/>
        </p:nvSpPr>
        <p:spPr>
          <a:xfrm>
            <a:off x="23241000" y="7810500"/>
            <a:ext cx="4953000" cy="553998"/>
          </a:xfrm>
          <a:prstGeom prst="rect">
            <a:avLst/>
          </a:prstGeom>
          <a:noFill/>
        </p:spPr>
        <p:txBody>
          <a:bodyPr wrap="square" rtlCol="0">
            <a:spAutoFit/>
          </a:bodyPr>
          <a:lstStyle/>
          <a:p>
            <a:r>
              <a:rPr lang="en-GB" sz="3000" b="1" dirty="0" smtClean="0"/>
              <a:t>Plate 1b: infected fruit </a:t>
            </a:r>
            <a:endParaRPr lang="en-US" sz="3000" b="1" dirty="0"/>
          </a:p>
        </p:txBody>
      </p:sp>
      <p:sp>
        <p:nvSpPr>
          <p:cNvPr id="70" name="AutoShape 5429"/>
          <p:cNvSpPr>
            <a:spLocks noChangeArrowheads="1"/>
          </p:cNvSpPr>
          <p:nvPr/>
        </p:nvSpPr>
        <p:spPr bwMode="auto">
          <a:xfrm rot="5400000">
            <a:off x="283369" y="14690205"/>
            <a:ext cx="1152525" cy="719137"/>
          </a:xfrm>
          <a:prstGeom prst="flowChartExtract">
            <a:avLst/>
          </a:prstGeom>
          <a:solidFill>
            <a:srgbClr val="FF6600"/>
          </a:solidFill>
          <a:ln w="9525">
            <a:noFill/>
            <a:miter lim="800000"/>
            <a:headEnd/>
            <a:tailEnd/>
          </a:ln>
        </p:spPr>
        <p:txBody>
          <a:bodyPr wrap="none" anchor="ctr"/>
          <a:lstStyle/>
          <a:p>
            <a:endParaRPr lang="fr-FR" altLang="fr-FR"/>
          </a:p>
        </p:txBody>
      </p:sp>
      <p:graphicFrame>
        <p:nvGraphicFramePr>
          <p:cNvPr id="79" name="Table 78"/>
          <p:cNvGraphicFramePr>
            <a:graphicFrameLocks noGrp="1"/>
          </p:cNvGraphicFramePr>
          <p:nvPr/>
        </p:nvGraphicFramePr>
        <p:xfrm>
          <a:off x="1447800" y="30899100"/>
          <a:ext cx="9525000" cy="6019801"/>
        </p:xfrm>
        <a:graphic>
          <a:graphicData uri="http://schemas.openxmlformats.org/drawingml/2006/table">
            <a:tbl>
              <a:tblPr/>
              <a:tblGrid>
                <a:gridCol w="1963168"/>
                <a:gridCol w="2030331"/>
                <a:gridCol w="2944640"/>
                <a:gridCol w="2586861"/>
              </a:tblGrid>
              <a:tr h="1233235">
                <a:tc>
                  <a:txBody>
                    <a:bodyPr/>
                    <a:lstStyle/>
                    <a:p>
                      <a:pPr algn="just">
                        <a:lnSpc>
                          <a:spcPct val="115000"/>
                        </a:lnSpc>
                        <a:spcAft>
                          <a:spcPts val="0"/>
                        </a:spcAft>
                        <a:tabLst>
                          <a:tab pos="171450" algn="l"/>
                        </a:tabLst>
                      </a:pPr>
                      <a:r>
                        <a:rPr lang="en-GB" sz="2600" dirty="0">
                          <a:latin typeface="Arial Narrow"/>
                          <a:ea typeface="Times New Roman"/>
                          <a:cs typeface="Times New Roman"/>
                        </a:rPr>
                        <a:t>Location</a:t>
                      </a:r>
                      <a:r>
                        <a:rPr lang="en-GB" sz="2600" dirty="0" smtClean="0">
                          <a:latin typeface="Arial Narrow"/>
                          <a:ea typeface="Times New Roman"/>
                          <a:cs typeface="Times New Roman"/>
                        </a:rPr>
                        <a:t>/</a:t>
                      </a:r>
                    </a:p>
                    <a:p>
                      <a:pPr algn="just">
                        <a:lnSpc>
                          <a:spcPct val="115000"/>
                        </a:lnSpc>
                        <a:spcAft>
                          <a:spcPts val="0"/>
                        </a:spcAft>
                        <a:tabLst>
                          <a:tab pos="171450" algn="l"/>
                        </a:tabLst>
                      </a:pPr>
                      <a:r>
                        <a:rPr lang="en-GB" sz="2600" dirty="0" smtClean="0">
                          <a:latin typeface="Arial Narrow"/>
                          <a:ea typeface="Times New Roman"/>
                          <a:cs typeface="Times New Roman"/>
                        </a:rPr>
                        <a:t>states</a:t>
                      </a:r>
                      <a:endParaRPr lang="en-US" sz="2600" dirty="0">
                        <a:latin typeface="Calibri"/>
                        <a:ea typeface="Times New Roman"/>
                        <a:cs typeface="Times New Roman"/>
                      </a:endParaRPr>
                    </a:p>
                  </a:txBody>
                  <a:tcPr marL="68580" marR="68580"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tabLst>
                          <a:tab pos="171450" algn="l"/>
                        </a:tabLst>
                      </a:pPr>
                      <a:r>
                        <a:rPr lang="en-GB" sz="2600" dirty="0">
                          <a:latin typeface="Arial Narrow"/>
                          <a:ea typeface="Times New Roman"/>
                          <a:cs typeface="Times New Roman"/>
                        </a:rPr>
                        <a:t>Incidence (%)</a:t>
                      </a:r>
                      <a:endParaRPr lang="en-US" sz="2600" dirty="0">
                        <a:latin typeface="Calibri"/>
                        <a:ea typeface="Times New Roman"/>
                        <a:cs typeface="Times New Roman"/>
                      </a:endParaRPr>
                    </a:p>
                  </a:txBody>
                  <a:tcPr marL="68580" marR="68580"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tabLst>
                          <a:tab pos="171450" algn="l"/>
                        </a:tabLst>
                      </a:pPr>
                      <a:r>
                        <a:rPr lang="en-GB" sz="2600" dirty="0">
                          <a:latin typeface="Arial Narrow"/>
                          <a:ea typeface="Times New Roman"/>
                          <a:cs typeface="Times New Roman"/>
                        </a:rPr>
                        <a:t>Severity</a:t>
                      </a:r>
                      <a:endParaRPr lang="en-US" sz="2600" dirty="0">
                        <a:latin typeface="Calibri"/>
                        <a:ea typeface="Times New Roman"/>
                        <a:cs typeface="Times New Roman"/>
                      </a:endParaRPr>
                    </a:p>
                  </a:txBody>
                  <a:tcPr marL="68580" marR="68580"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tabLst>
                          <a:tab pos="171450" algn="l"/>
                        </a:tabLst>
                      </a:pPr>
                      <a:r>
                        <a:rPr lang="en-GB" sz="2600" dirty="0">
                          <a:latin typeface="Arial Narrow"/>
                          <a:ea typeface="Times New Roman"/>
                          <a:cs typeface="Times New Roman"/>
                        </a:rPr>
                        <a:t>Rating</a:t>
                      </a:r>
                      <a:endParaRPr lang="en-US" sz="2600" dirty="0">
                        <a:latin typeface="Calibri"/>
                        <a:ea typeface="Times New Roman"/>
                        <a:cs typeface="Times New Roman"/>
                      </a:endParaRPr>
                    </a:p>
                  </a:txBody>
                  <a:tcPr marL="68580" marR="68580"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662253">
                <a:tc>
                  <a:txBody>
                    <a:bodyPr/>
                    <a:lstStyle/>
                    <a:p>
                      <a:pPr algn="just">
                        <a:lnSpc>
                          <a:spcPct val="115000"/>
                        </a:lnSpc>
                        <a:spcAft>
                          <a:spcPts val="0"/>
                        </a:spcAft>
                        <a:tabLst>
                          <a:tab pos="171450" algn="l"/>
                        </a:tabLst>
                      </a:pPr>
                      <a:r>
                        <a:rPr lang="en-GB" sz="2600" dirty="0">
                          <a:latin typeface="Arial Narrow"/>
                          <a:ea typeface="Times New Roman"/>
                          <a:cs typeface="Times New Roman"/>
                        </a:rPr>
                        <a:t>Oyo</a:t>
                      </a:r>
                      <a:endParaRPr lang="en-US" sz="2600" dirty="0">
                        <a:latin typeface="Calibri"/>
                        <a:ea typeface="Times New Roman"/>
                        <a:cs typeface="Times New Roman"/>
                      </a:endParaRPr>
                    </a:p>
                  </a:txBody>
                  <a:tcPr marL="68580" marR="68580" marT="0" marB="0">
                    <a:lnL>
                      <a:noFill/>
                    </a:lnL>
                    <a:lnR>
                      <a:noFill/>
                    </a:lnR>
                    <a:lnT w="12700" cap="flat" cmpd="sng" algn="ctr">
                      <a:solidFill>
                        <a:srgbClr val="000000"/>
                      </a:solidFill>
                      <a:prstDash val="solid"/>
                      <a:round/>
                      <a:headEnd type="none" w="med" len="med"/>
                      <a:tailEnd type="none" w="med" len="med"/>
                    </a:lnT>
                    <a:lnB>
                      <a:noFill/>
                    </a:lnB>
                  </a:tcPr>
                </a:tc>
                <a:tc>
                  <a:txBody>
                    <a:bodyPr/>
                    <a:lstStyle/>
                    <a:p>
                      <a:pPr algn="just">
                        <a:lnSpc>
                          <a:spcPct val="115000"/>
                        </a:lnSpc>
                        <a:spcAft>
                          <a:spcPts val="0"/>
                        </a:spcAft>
                        <a:tabLst>
                          <a:tab pos="171450" algn="l"/>
                        </a:tabLst>
                      </a:pPr>
                      <a:r>
                        <a:rPr lang="en-GB" sz="2600" dirty="0">
                          <a:latin typeface="Arial Narrow"/>
                          <a:ea typeface="Times New Roman"/>
                          <a:cs typeface="Times New Roman"/>
                        </a:rPr>
                        <a:t>39.17b</a:t>
                      </a:r>
                      <a:endParaRPr lang="en-US" sz="2600" dirty="0">
                        <a:latin typeface="Calibri"/>
                        <a:ea typeface="Times New Roman"/>
                        <a:cs typeface="Times New Roman"/>
                      </a:endParaRPr>
                    </a:p>
                  </a:txBody>
                  <a:tcPr marL="68580" marR="68580" marT="0" marB="0">
                    <a:lnL>
                      <a:noFill/>
                    </a:lnL>
                    <a:lnR>
                      <a:noFill/>
                    </a:lnR>
                    <a:lnT w="12700" cap="flat" cmpd="sng" algn="ctr">
                      <a:solidFill>
                        <a:srgbClr val="000000"/>
                      </a:solidFill>
                      <a:prstDash val="solid"/>
                      <a:round/>
                      <a:headEnd type="none" w="med" len="med"/>
                      <a:tailEnd type="none" w="med" len="med"/>
                    </a:lnT>
                    <a:lnB>
                      <a:noFill/>
                    </a:lnB>
                  </a:tcPr>
                </a:tc>
                <a:tc>
                  <a:txBody>
                    <a:bodyPr/>
                    <a:lstStyle/>
                    <a:p>
                      <a:pPr algn="just">
                        <a:lnSpc>
                          <a:spcPct val="115000"/>
                        </a:lnSpc>
                        <a:spcAft>
                          <a:spcPts val="0"/>
                        </a:spcAft>
                        <a:tabLst>
                          <a:tab pos="171450" algn="l"/>
                        </a:tabLst>
                      </a:pPr>
                      <a:r>
                        <a:rPr lang="en-GB" sz="2600">
                          <a:latin typeface="Arial Narrow"/>
                          <a:ea typeface="Times New Roman"/>
                          <a:cs typeface="Times New Roman"/>
                        </a:rPr>
                        <a:t>3.33ab</a:t>
                      </a:r>
                      <a:endParaRPr lang="en-US" sz="2600">
                        <a:latin typeface="Calibri"/>
                        <a:ea typeface="Times New Roman"/>
                        <a:cs typeface="Times New Roman"/>
                      </a:endParaRPr>
                    </a:p>
                  </a:txBody>
                  <a:tcPr marL="68580" marR="68580" marT="0" marB="0">
                    <a:lnL>
                      <a:noFill/>
                    </a:lnL>
                    <a:lnR>
                      <a:noFill/>
                    </a:lnR>
                    <a:lnT w="12700" cap="flat" cmpd="sng" algn="ctr">
                      <a:solidFill>
                        <a:srgbClr val="000000"/>
                      </a:solidFill>
                      <a:prstDash val="solid"/>
                      <a:round/>
                      <a:headEnd type="none" w="med" len="med"/>
                      <a:tailEnd type="none" w="med" len="med"/>
                    </a:lnT>
                    <a:lnB>
                      <a:noFill/>
                    </a:lnB>
                  </a:tcPr>
                </a:tc>
                <a:tc>
                  <a:txBody>
                    <a:bodyPr/>
                    <a:lstStyle/>
                    <a:p>
                      <a:pPr algn="just">
                        <a:lnSpc>
                          <a:spcPct val="115000"/>
                        </a:lnSpc>
                        <a:spcAft>
                          <a:spcPts val="0"/>
                        </a:spcAft>
                        <a:tabLst>
                          <a:tab pos="171450" algn="l"/>
                        </a:tabLst>
                      </a:pPr>
                      <a:r>
                        <a:rPr lang="en-GB" sz="2600" dirty="0">
                          <a:latin typeface="Arial Narrow"/>
                          <a:ea typeface="Times New Roman"/>
                          <a:cs typeface="Times New Roman"/>
                        </a:rPr>
                        <a:t>Moderate</a:t>
                      </a:r>
                      <a:endParaRPr lang="en-US" sz="2600" dirty="0">
                        <a:latin typeface="Calibri"/>
                        <a:ea typeface="Times New Roman"/>
                        <a:cs typeface="Times New Roman"/>
                      </a:endParaRPr>
                    </a:p>
                  </a:txBody>
                  <a:tcPr marL="68580" marR="68580" marT="0" marB="0">
                    <a:lnL>
                      <a:noFill/>
                    </a:lnL>
                    <a:lnR>
                      <a:noFill/>
                    </a:lnR>
                    <a:lnT w="12700" cap="flat" cmpd="sng" algn="ctr">
                      <a:solidFill>
                        <a:srgbClr val="000000"/>
                      </a:solidFill>
                      <a:prstDash val="solid"/>
                      <a:round/>
                      <a:headEnd type="none" w="med" len="med"/>
                      <a:tailEnd type="none" w="med" len="med"/>
                    </a:lnT>
                    <a:lnB>
                      <a:noFill/>
                    </a:lnB>
                  </a:tcPr>
                </a:tc>
              </a:tr>
              <a:tr h="662253">
                <a:tc>
                  <a:txBody>
                    <a:bodyPr/>
                    <a:lstStyle/>
                    <a:p>
                      <a:pPr algn="just">
                        <a:lnSpc>
                          <a:spcPct val="115000"/>
                        </a:lnSpc>
                        <a:spcAft>
                          <a:spcPts val="0"/>
                        </a:spcAft>
                        <a:tabLst>
                          <a:tab pos="171450" algn="l"/>
                        </a:tabLst>
                      </a:pPr>
                      <a:r>
                        <a:rPr lang="en-GB" sz="2600" dirty="0" err="1">
                          <a:latin typeface="Arial Narrow"/>
                          <a:ea typeface="Times New Roman"/>
                          <a:cs typeface="Times New Roman"/>
                        </a:rPr>
                        <a:t>Osun</a:t>
                      </a:r>
                      <a:endParaRPr lang="en-US" sz="2600" dirty="0">
                        <a:latin typeface="Calibri"/>
                        <a:ea typeface="Times New Roman"/>
                        <a:cs typeface="Times New Roman"/>
                      </a:endParaRPr>
                    </a:p>
                  </a:txBody>
                  <a:tcPr marL="68580" marR="68580" marT="0" marB="0">
                    <a:lnL>
                      <a:noFill/>
                    </a:lnL>
                    <a:lnR>
                      <a:noFill/>
                    </a:lnR>
                    <a:lnT>
                      <a:noFill/>
                    </a:lnT>
                    <a:lnB>
                      <a:noFill/>
                    </a:lnB>
                  </a:tcPr>
                </a:tc>
                <a:tc>
                  <a:txBody>
                    <a:bodyPr/>
                    <a:lstStyle/>
                    <a:p>
                      <a:pPr algn="just">
                        <a:lnSpc>
                          <a:spcPct val="115000"/>
                        </a:lnSpc>
                        <a:spcAft>
                          <a:spcPts val="0"/>
                        </a:spcAft>
                        <a:tabLst>
                          <a:tab pos="171450" algn="l"/>
                        </a:tabLst>
                      </a:pPr>
                      <a:r>
                        <a:rPr lang="en-GB" sz="2600">
                          <a:latin typeface="Arial Narrow"/>
                          <a:ea typeface="Times New Roman"/>
                          <a:cs typeface="Times New Roman"/>
                        </a:rPr>
                        <a:t>75.00a</a:t>
                      </a:r>
                      <a:endParaRPr lang="en-US" sz="2600">
                        <a:latin typeface="Calibri"/>
                        <a:ea typeface="Times New Roman"/>
                        <a:cs typeface="Times New Roman"/>
                      </a:endParaRPr>
                    </a:p>
                  </a:txBody>
                  <a:tcPr marL="68580" marR="68580" marT="0" marB="0">
                    <a:lnL>
                      <a:noFill/>
                    </a:lnL>
                    <a:lnR>
                      <a:noFill/>
                    </a:lnR>
                    <a:lnT>
                      <a:noFill/>
                    </a:lnT>
                    <a:lnB>
                      <a:noFill/>
                    </a:lnB>
                  </a:tcPr>
                </a:tc>
                <a:tc>
                  <a:txBody>
                    <a:bodyPr/>
                    <a:lstStyle/>
                    <a:p>
                      <a:pPr algn="just">
                        <a:lnSpc>
                          <a:spcPct val="115000"/>
                        </a:lnSpc>
                        <a:spcAft>
                          <a:spcPts val="0"/>
                        </a:spcAft>
                        <a:tabLst>
                          <a:tab pos="171450" algn="l"/>
                        </a:tabLst>
                      </a:pPr>
                      <a:r>
                        <a:rPr lang="en-GB" sz="2600">
                          <a:latin typeface="Arial Narrow"/>
                          <a:ea typeface="Times New Roman"/>
                          <a:cs typeface="Times New Roman"/>
                        </a:rPr>
                        <a:t>4.33a</a:t>
                      </a:r>
                      <a:endParaRPr lang="en-US" sz="2600">
                        <a:latin typeface="Calibri"/>
                        <a:ea typeface="Times New Roman"/>
                        <a:cs typeface="Times New Roman"/>
                      </a:endParaRPr>
                    </a:p>
                  </a:txBody>
                  <a:tcPr marL="68580" marR="68580" marT="0" marB="0">
                    <a:lnL>
                      <a:noFill/>
                    </a:lnL>
                    <a:lnR>
                      <a:noFill/>
                    </a:lnR>
                    <a:lnT>
                      <a:noFill/>
                    </a:lnT>
                    <a:lnB>
                      <a:noFill/>
                    </a:lnB>
                  </a:tcPr>
                </a:tc>
                <a:tc>
                  <a:txBody>
                    <a:bodyPr/>
                    <a:lstStyle/>
                    <a:p>
                      <a:pPr algn="just">
                        <a:lnSpc>
                          <a:spcPct val="115000"/>
                        </a:lnSpc>
                        <a:spcAft>
                          <a:spcPts val="0"/>
                        </a:spcAft>
                        <a:tabLst>
                          <a:tab pos="171450" algn="l"/>
                        </a:tabLst>
                      </a:pPr>
                      <a:r>
                        <a:rPr lang="en-GB" sz="2600" dirty="0">
                          <a:latin typeface="Arial Narrow"/>
                          <a:ea typeface="Times New Roman"/>
                          <a:cs typeface="Times New Roman"/>
                        </a:rPr>
                        <a:t>Severe</a:t>
                      </a:r>
                      <a:endParaRPr lang="en-US" sz="2600" dirty="0">
                        <a:latin typeface="Calibri"/>
                        <a:ea typeface="Times New Roman"/>
                        <a:cs typeface="Times New Roman"/>
                      </a:endParaRPr>
                    </a:p>
                  </a:txBody>
                  <a:tcPr marL="68580" marR="68580" marT="0" marB="0">
                    <a:lnL>
                      <a:noFill/>
                    </a:lnL>
                    <a:lnR>
                      <a:noFill/>
                    </a:lnR>
                    <a:lnT>
                      <a:noFill/>
                    </a:lnT>
                    <a:lnB>
                      <a:noFill/>
                    </a:lnB>
                  </a:tcPr>
                </a:tc>
              </a:tr>
              <a:tr h="662253">
                <a:tc>
                  <a:txBody>
                    <a:bodyPr/>
                    <a:lstStyle/>
                    <a:p>
                      <a:pPr algn="just">
                        <a:lnSpc>
                          <a:spcPct val="115000"/>
                        </a:lnSpc>
                        <a:spcAft>
                          <a:spcPts val="0"/>
                        </a:spcAft>
                        <a:tabLst>
                          <a:tab pos="171450" algn="l"/>
                        </a:tabLst>
                      </a:pPr>
                      <a:r>
                        <a:rPr lang="en-GB" sz="2600" dirty="0" err="1">
                          <a:latin typeface="Arial Narrow"/>
                          <a:ea typeface="Times New Roman"/>
                          <a:cs typeface="Times New Roman"/>
                        </a:rPr>
                        <a:t>Ogun</a:t>
                      </a:r>
                      <a:endParaRPr lang="en-US" sz="2600" dirty="0">
                        <a:latin typeface="Calibri"/>
                        <a:ea typeface="Times New Roman"/>
                        <a:cs typeface="Times New Roman"/>
                      </a:endParaRPr>
                    </a:p>
                  </a:txBody>
                  <a:tcPr marL="68580" marR="68580" marT="0" marB="0">
                    <a:lnL>
                      <a:noFill/>
                    </a:lnL>
                    <a:lnR>
                      <a:noFill/>
                    </a:lnR>
                    <a:lnT>
                      <a:noFill/>
                    </a:lnT>
                    <a:lnB>
                      <a:noFill/>
                    </a:lnB>
                  </a:tcPr>
                </a:tc>
                <a:tc>
                  <a:txBody>
                    <a:bodyPr/>
                    <a:lstStyle/>
                    <a:p>
                      <a:pPr algn="just">
                        <a:lnSpc>
                          <a:spcPct val="115000"/>
                        </a:lnSpc>
                        <a:spcAft>
                          <a:spcPts val="0"/>
                        </a:spcAft>
                        <a:tabLst>
                          <a:tab pos="171450" algn="l"/>
                        </a:tabLst>
                      </a:pPr>
                      <a:r>
                        <a:rPr lang="en-GB" sz="2600">
                          <a:latin typeface="Arial Narrow"/>
                          <a:ea typeface="Times New Roman"/>
                          <a:cs typeface="Times New Roman"/>
                        </a:rPr>
                        <a:t>11.67b</a:t>
                      </a:r>
                      <a:endParaRPr lang="en-US" sz="2600">
                        <a:latin typeface="Calibri"/>
                        <a:ea typeface="Times New Roman"/>
                        <a:cs typeface="Times New Roman"/>
                      </a:endParaRPr>
                    </a:p>
                  </a:txBody>
                  <a:tcPr marL="68580" marR="68580" marT="0" marB="0">
                    <a:lnL>
                      <a:noFill/>
                    </a:lnL>
                    <a:lnR>
                      <a:noFill/>
                    </a:lnR>
                    <a:lnT>
                      <a:noFill/>
                    </a:lnT>
                    <a:lnB>
                      <a:noFill/>
                    </a:lnB>
                  </a:tcPr>
                </a:tc>
                <a:tc>
                  <a:txBody>
                    <a:bodyPr/>
                    <a:lstStyle/>
                    <a:p>
                      <a:pPr algn="just">
                        <a:lnSpc>
                          <a:spcPct val="115000"/>
                        </a:lnSpc>
                        <a:spcAft>
                          <a:spcPts val="0"/>
                        </a:spcAft>
                        <a:tabLst>
                          <a:tab pos="171450" algn="l"/>
                        </a:tabLst>
                      </a:pPr>
                      <a:r>
                        <a:rPr lang="en-GB" sz="2600">
                          <a:latin typeface="Arial Narrow"/>
                          <a:ea typeface="Times New Roman"/>
                          <a:cs typeface="Times New Roman"/>
                        </a:rPr>
                        <a:t>1.33b</a:t>
                      </a:r>
                      <a:endParaRPr lang="en-US" sz="2600">
                        <a:latin typeface="Calibri"/>
                        <a:ea typeface="Times New Roman"/>
                        <a:cs typeface="Times New Roman"/>
                      </a:endParaRPr>
                    </a:p>
                  </a:txBody>
                  <a:tcPr marL="68580" marR="68580" marT="0" marB="0">
                    <a:lnL>
                      <a:noFill/>
                    </a:lnL>
                    <a:lnR>
                      <a:noFill/>
                    </a:lnR>
                    <a:lnT>
                      <a:noFill/>
                    </a:lnT>
                    <a:lnB>
                      <a:noFill/>
                    </a:lnB>
                  </a:tcPr>
                </a:tc>
                <a:tc>
                  <a:txBody>
                    <a:bodyPr/>
                    <a:lstStyle/>
                    <a:p>
                      <a:pPr algn="just">
                        <a:lnSpc>
                          <a:spcPct val="115000"/>
                        </a:lnSpc>
                        <a:spcAft>
                          <a:spcPts val="0"/>
                        </a:spcAft>
                        <a:tabLst>
                          <a:tab pos="171450" algn="l"/>
                        </a:tabLst>
                      </a:pPr>
                      <a:r>
                        <a:rPr lang="en-GB" sz="2600" dirty="0">
                          <a:latin typeface="Arial Narrow"/>
                          <a:ea typeface="Times New Roman"/>
                          <a:cs typeface="Times New Roman"/>
                        </a:rPr>
                        <a:t>Mild</a:t>
                      </a:r>
                      <a:endParaRPr lang="en-US" sz="2600" dirty="0">
                        <a:latin typeface="Calibri"/>
                        <a:ea typeface="Times New Roman"/>
                        <a:cs typeface="Times New Roman"/>
                      </a:endParaRPr>
                    </a:p>
                  </a:txBody>
                  <a:tcPr marL="68580" marR="68580" marT="0" marB="0">
                    <a:lnL>
                      <a:noFill/>
                    </a:lnL>
                    <a:lnR>
                      <a:noFill/>
                    </a:lnR>
                    <a:lnT>
                      <a:noFill/>
                    </a:lnT>
                    <a:lnB>
                      <a:noFill/>
                    </a:lnB>
                  </a:tcPr>
                </a:tc>
              </a:tr>
              <a:tr h="662253">
                <a:tc>
                  <a:txBody>
                    <a:bodyPr/>
                    <a:lstStyle/>
                    <a:p>
                      <a:pPr algn="just">
                        <a:lnSpc>
                          <a:spcPct val="115000"/>
                        </a:lnSpc>
                        <a:spcAft>
                          <a:spcPts val="0"/>
                        </a:spcAft>
                        <a:tabLst>
                          <a:tab pos="171450" algn="l"/>
                        </a:tabLst>
                      </a:pPr>
                      <a:r>
                        <a:rPr lang="en-GB" sz="2600" dirty="0" err="1">
                          <a:latin typeface="Arial Narrow"/>
                          <a:ea typeface="Times New Roman"/>
                          <a:cs typeface="Times New Roman"/>
                        </a:rPr>
                        <a:t>Ondo</a:t>
                      </a:r>
                      <a:endParaRPr lang="en-US" sz="2600" dirty="0">
                        <a:latin typeface="Calibri"/>
                        <a:ea typeface="Times New Roman"/>
                        <a:cs typeface="Times New Roman"/>
                      </a:endParaRPr>
                    </a:p>
                  </a:txBody>
                  <a:tcPr marL="68580" marR="68580" marT="0" marB="0">
                    <a:lnL>
                      <a:noFill/>
                    </a:lnL>
                    <a:lnR>
                      <a:noFill/>
                    </a:lnR>
                    <a:lnT>
                      <a:noFill/>
                    </a:lnT>
                    <a:lnB>
                      <a:noFill/>
                    </a:lnB>
                  </a:tcPr>
                </a:tc>
                <a:tc>
                  <a:txBody>
                    <a:bodyPr/>
                    <a:lstStyle/>
                    <a:p>
                      <a:pPr algn="just">
                        <a:lnSpc>
                          <a:spcPct val="115000"/>
                        </a:lnSpc>
                        <a:spcAft>
                          <a:spcPts val="0"/>
                        </a:spcAft>
                        <a:tabLst>
                          <a:tab pos="171450" algn="l"/>
                        </a:tabLst>
                      </a:pPr>
                      <a:r>
                        <a:rPr lang="en-GB" sz="2600">
                          <a:latin typeface="Arial Narrow"/>
                          <a:ea typeface="Times New Roman"/>
                          <a:cs typeface="Times New Roman"/>
                        </a:rPr>
                        <a:t>26.67b</a:t>
                      </a:r>
                      <a:endParaRPr lang="en-US" sz="2600">
                        <a:latin typeface="Calibri"/>
                        <a:ea typeface="Times New Roman"/>
                        <a:cs typeface="Times New Roman"/>
                      </a:endParaRPr>
                    </a:p>
                  </a:txBody>
                  <a:tcPr marL="68580" marR="68580" marT="0" marB="0">
                    <a:lnL>
                      <a:noFill/>
                    </a:lnL>
                    <a:lnR>
                      <a:noFill/>
                    </a:lnR>
                    <a:lnT>
                      <a:noFill/>
                    </a:lnT>
                    <a:lnB>
                      <a:noFill/>
                    </a:lnB>
                  </a:tcPr>
                </a:tc>
                <a:tc>
                  <a:txBody>
                    <a:bodyPr/>
                    <a:lstStyle/>
                    <a:p>
                      <a:pPr algn="just">
                        <a:lnSpc>
                          <a:spcPct val="115000"/>
                        </a:lnSpc>
                        <a:spcAft>
                          <a:spcPts val="0"/>
                        </a:spcAft>
                        <a:tabLst>
                          <a:tab pos="171450" algn="l"/>
                        </a:tabLst>
                      </a:pPr>
                      <a:r>
                        <a:rPr lang="en-GB" sz="2600">
                          <a:latin typeface="Arial Narrow"/>
                          <a:ea typeface="Times New Roman"/>
                          <a:cs typeface="Times New Roman"/>
                        </a:rPr>
                        <a:t>2.67ab</a:t>
                      </a:r>
                      <a:endParaRPr lang="en-US" sz="2600">
                        <a:latin typeface="Calibri"/>
                        <a:ea typeface="Times New Roman"/>
                        <a:cs typeface="Times New Roman"/>
                      </a:endParaRPr>
                    </a:p>
                  </a:txBody>
                  <a:tcPr marL="68580" marR="68580" marT="0" marB="0">
                    <a:lnL>
                      <a:noFill/>
                    </a:lnL>
                    <a:lnR>
                      <a:noFill/>
                    </a:lnR>
                    <a:lnT>
                      <a:noFill/>
                    </a:lnT>
                    <a:lnB>
                      <a:noFill/>
                    </a:lnB>
                  </a:tcPr>
                </a:tc>
                <a:tc>
                  <a:txBody>
                    <a:bodyPr/>
                    <a:lstStyle/>
                    <a:p>
                      <a:pPr algn="just">
                        <a:lnSpc>
                          <a:spcPct val="115000"/>
                        </a:lnSpc>
                        <a:spcAft>
                          <a:spcPts val="0"/>
                        </a:spcAft>
                        <a:tabLst>
                          <a:tab pos="171450" algn="l"/>
                        </a:tabLst>
                      </a:pPr>
                      <a:r>
                        <a:rPr lang="en-GB" sz="2600" dirty="0">
                          <a:latin typeface="Arial Narrow"/>
                          <a:ea typeface="Times New Roman"/>
                          <a:cs typeface="Times New Roman"/>
                        </a:rPr>
                        <a:t>Moderate</a:t>
                      </a:r>
                      <a:endParaRPr lang="en-US" sz="2600" dirty="0">
                        <a:latin typeface="Calibri"/>
                        <a:ea typeface="Times New Roman"/>
                        <a:cs typeface="Times New Roman"/>
                      </a:endParaRPr>
                    </a:p>
                  </a:txBody>
                  <a:tcPr marL="68580" marR="68580" marT="0" marB="0">
                    <a:lnL>
                      <a:noFill/>
                    </a:lnL>
                    <a:lnR>
                      <a:noFill/>
                    </a:lnR>
                    <a:lnT>
                      <a:noFill/>
                    </a:lnT>
                    <a:lnB>
                      <a:noFill/>
                    </a:lnB>
                  </a:tcPr>
                </a:tc>
              </a:tr>
              <a:tr h="813048">
                <a:tc>
                  <a:txBody>
                    <a:bodyPr/>
                    <a:lstStyle/>
                    <a:p>
                      <a:pPr algn="just">
                        <a:lnSpc>
                          <a:spcPct val="115000"/>
                        </a:lnSpc>
                        <a:spcAft>
                          <a:spcPts val="0"/>
                        </a:spcAft>
                        <a:tabLst>
                          <a:tab pos="171450" algn="l"/>
                        </a:tabLst>
                      </a:pPr>
                      <a:r>
                        <a:rPr lang="en-GB" sz="2600" dirty="0" err="1">
                          <a:latin typeface="Arial Narrow"/>
                          <a:ea typeface="Times New Roman"/>
                          <a:cs typeface="Times New Roman"/>
                        </a:rPr>
                        <a:t>Nasarawa</a:t>
                      </a:r>
                      <a:endParaRPr lang="en-US" sz="2600" dirty="0">
                        <a:latin typeface="Calibri"/>
                        <a:ea typeface="Times New Roman"/>
                        <a:cs typeface="Times New Roman"/>
                      </a:endParaRPr>
                    </a:p>
                  </a:txBody>
                  <a:tcPr marL="68580" marR="68580" marT="0" marB="0">
                    <a:lnL>
                      <a:noFill/>
                    </a:lnL>
                    <a:lnR>
                      <a:noFill/>
                    </a:lnR>
                    <a:lnT>
                      <a:noFill/>
                    </a:lnT>
                    <a:lnB>
                      <a:noFill/>
                    </a:lnB>
                  </a:tcPr>
                </a:tc>
                <a:tc>
                  <a:txBody>
                    <a:bodyPr/>
                    <a:lstStyle/>
                    <a:p>
                      <a:pPr algn="just">
                        <a:lnSpc>
                          <a:spcPct val="115000"/>
                        </a:lnSpc>
                        <a:spcAft>
                          <a:spcPts val="0"/>
                        </a:spcAft>
                        <a:tabLst>
                          <a:tab pos="171450" algn="l"/>
                        </a:tabLst>
                      </a:pPr>
                      <a:r>
                        <a:rPr lang="en-GB" sz="2600" dirty="0">
                          <a:latin typeface="Arial Narrow"/>
                          <a:ea typeface="Times New Roman"/>
                          <a:cs typeface="Times New Roman"/>
                        </a:rPr>
                        <a:t>76.67a</a:t>
                      </a:r>
                      <a:endParaRPr lang="en-US" sz="2600" dirty="0">
                        <a:latin typeface="Calibri"/>
                        <a:ea typeface="Times New Roman"/>
                        <a:cs typeface="Times New Roman"/>
                      </a:endParaRPr>
                    </a:p>
                  </a:txBody>
                  <a:tcPr marL="68580" marR="68580" marT="0" marB="0">
                    <a:lnL>
                      <a:noFill/>
                    </a:lnL>
                    <a:lnR>
                      <a:noFill/>
                    </a:lnR>
                    <a:lnT>
                      <a:noFill/>
                    </a:lnT>
                    <a:lnB>
                      <a:noFill/>
                    </a:lnB>
                  </a:tcPr>
                </a:tc>
                <a:tc>
                  <a:txBody>
                    <a:bodyPr/>
                    <a:lstStyle/>
                    <a:p>
                      <a:pPr algn="just">
                        <a:lnSpc>
                          <a:spcPct val="115000"/>
                        </a:lnSpc>
                        <a:spcAft>
                          <a:spcPts val="0"/>
                        </a:spcAft>
                        <a:tabLst>
                          <a:tab pos="171450" algn="l"/>
                        </a:tabLst>
                      </a:pPr>
                      <a:r>
                        <a:rPr lang="en-GB" sz="2600">
                          <a:latin typeface="Arial Narrow"/>
                          <a:ea typeface="Times New Roman"/>
                          <a:cs typeface="Times New Roman"/>
                        </a:rPr>
                        <a:t>4.00a</a:t>
                      </a:r>
                      <a:endParaRPr lang="en-US" sz="2600">
                        <a:latin typeface="Calibri"/>
                        <a:ea typeface="Times New Roman"/>
                        <a:cs typeface="Times New Roman"/>
                      </a:endParaRPr>
                    </a:p>
                  </a:txBody>
                  <a:tcPr marL="68580" marR="68580" marT="0" marB="0">
                    <a:lnL>
                      <a:noFill/>
                    </a:lnL>
                    <a:lnR>
                      <a:noFill/>
                    </a:lnR>
                    <a:lnT>
                      <a:noFill/>
                    </a:lnT>
                    <a:lnB>
                      <a:noFill/>
                    </a:lnB>
                  </a:tcPr>
                </a:tc>
                <a:tc>
                  <a:txBody>
                    <a:bodyPr/>
                    <a:lstStyle/>
                    <a:p>
                      <a:pPr algn="just">
                        <a:lnSpc>
                          <a:spcPct val="115000"/>
                        </a:lnSpc>
                        <a:spcAft>
                          <a:spcPts val="0"/>
                        </a:spcAft>
                        <a:tabLst>
                          <a:tab pos="171450" algn="l"/>
                        </a:tabLst>
                      </a:pPr>
                      <a:r>
                        <a:rPr lang="en-GB" sz="2600" dirty="0">
                          <a:latin typeface="Arial Narrow"/>
                          <a:ea typeface="Times New Roman"/>
                          <a:cs typeface="Times New Roman"/>
                        </a:rPr>
                        <a:t>Severe</a:t>
                      </a:r>
                      <a:endParaRPr lang="en-US" sz="2600" dirty="0">
                        <a:latin typeface="Calibri"/>
                        <a:ea typeface="Times New Roman"/>
                        <a:cs typeface="Times New Roman"/>
                      </a:endParaRPr>
                    </a:p>
                  </a:txBody>
                  <a:tcPr marL="68580" marR="68580" marT="0" marB="0">
                    <a:lnL>
                      <a:noFill/>
                    </a:lnL>
                    <a:lnR>
                      <a:noFill/>
                    </a:lnR>
                    <a:lnT>
                      <a:noFill/>
                    </a:lnT>
                    <a:lnB>
                      <a:noFill/>
                    </a:lnB>
                  </a:tcPr>
                </a:tc>
              </a:tr>
              <a:tr h="662253">
                <a:tc>
                  <a:txBody>
                    <a:bodyPr/>
                    <a:lstStyle/>
                    <a:p>
                      <a:pPr algn="just">
                        <a:lnSpc>
                          <a:spcPct val="115000"/>
                        </a:lnSpc>
                        <a:spcAft>
                          <a:spcPts val="0"/>
                        </a:spcAft>
                        <a:tabLst>
                          <a:tab pos="171450" algn="l"/>
                        </a:tabLst>
                      </a:pPr>
                      <a:r>
                        <a:rPr lang="en-GB" sz="2600" dirty="0">
                          <a:latin typeface="Arial Narrow"/>
                          <a:ea typeface="Times New Roman"/>
                          <a:cs typeface="Times New Roman"/>
                        </a:rPr>
                        <a:t>Benue</a:t>
                      </a:r>
                      <a:endParaRPr lang="en-US" sz="2600" dirty="0">
                        <a:latin typeface="Calibri"/>
                        <a:ea typeface="Times New Roman"/>
                        <a:cs typeface="Times New Roman"/>
                      </a:endParaRPr>
                    </a:p>
                  </a:txBody>
                  <a:tcPr marL="68580" marR="68580" marT="0" marB="0">
                    <a:lnL>
                      <a:noFill/>
                    </a:lnL>
                    <a:lnR>
                      <a:noFill/>
                    </a:lnR>
                    <a:lnT>
                      <a:noFill/>
                    </a:lnT>
                    <a:lnB>
                      <a:noFill/>
                    </a:lnB>
                  </a:tcPr>
                </a:tc>
                <a:tc>
                  <a:txBody>
                    <a:bodyPr/>
                    <a:lstStyle/>
                    <a:p>
                      <a:pPr algn="just">
                        <a:lnSpc>
                          <a:spcPct val="115000"/>
                        </a:lnSpc>
                        <a:spcAft>
                          <a:spcPts val="0"/>
                        </a:spcAft>
                        <a:tabLst>
                          <a:tab pos="171450" algn="l"/>
                        </a:tabLst>
                      </a:pPr>
                      <a:r>
                        <a:rPr lang="en-GB" sz="2600">
                          <a:latin typeface="Arial Narrow"/>
                          <a:ea typeface="Times New Roman"/>
                          <a:cs typeface="Times New Roman"/>
                        </a:rPr>
                        <a:t>40.00b</a:t>
                      </a:r>
                      <a:endParaRPr lang="en-US" sz="2600">
                        <a:latin typeface="Calibri"/>
                        <a:ea typeface="Times New Roman"/>
                        <a:cs typeface="Times New Roman"/>
                      </a:endParaRPr>
                    </a:p>
                  </a:txBody>
                  <a:tcPr marL="68580" marR="68580" marT="0" marB="0">
                    <a:lnL>
                      <a:noFill/>
                    </a:lnL>
                    <a:lnR>
                      <a:noFill/>
                    </a:lnR>
                    <a:lnT>
                      <a:noFill/>
                    </a:lnT>
                    <a:lnB>
                      <a:noFill/>
                    </a:lnB>
                  </a:tcPr>
                </a:tc>
                <a:tc>
                  <a:txBody>
                    <a:bodyPr/>
                    <a:lstStyle/>
                    <a:p>
                      <a:pPr algn="just">
                        <a:lnSpc>
                          <a:spcPct val="115000"/>
                        </a:lnSpc>
                        <a:spcAft>
                          <a:spcPts val="0"/>
                        </a:spcAft>
                        <a:tabLst>
                          <a:tab pos="171450" algn="l"/>
                        </a:tabLst>
                      </a:pPr>
                      <a:r>
                        <a:rPr lang="en-GB" sz="2600">
                          <a:latin typeface="Arial Narrow"/>
                          <a:ea typeface="Times New Roman"/>
                          <a:cs typeface="Times New Roman"/>
                        </a:rPr>
                        <a:t>2.33ab</a:t>
                      </a:r>
                      <a:endParaRPr lang="en-US" sz="2600">
                        <a:latin typeface="Calibri"/>
                        <a:ea typeface="Times New Roman"/>
                        <a:cs typeface="Times New Roman"/>
                      </a:endParaRPr>
                    </a:p>
                  </a:txBody>
                  <a:tcPr marL="68580" marR="68580" marT="0" marB="0">
                    <a:lnL>
                      <a:noFill/>
                    </a:lnL>
                    <a:lnR>
                      <a:noFill/>
                    </a:lnR>
                    <a:lnT>
                      <a:noFill/>
                    </a:lnT>
                    <a:lnB>
                      <a:noFill/>
                    </a:lnB>
                  </a:tcPr>
                </a:tc>
                <a:tc>
                  <a:txBody>
                    <a:bodyPr/>
                    <a:lstStyle/>
                    <a:p>
                      <a:pPr algn="just">
                        <a:lnSpc>
                          <a:spcPct val="115000"/>
                        </a:lnSpc>
                        <a:spcAft>
                          <a:spcPts val="0"/>
                        </a:spcAft>
                        <a:tabLst>
                          <a:tab pos="171450" algn="l"/>
                        </a:tabLst>
                      </a:pPr>
                      <a:r>
                        <a:rPr lang="en-GB" sz="2600" dirty="0">
                          <a:latin typeface="Arial Narrow"/>
                          <a:ea typeface="Times New Roman"/>
                          <a:cs typeface="Times New Roman"/>
                        </a:rPr>
                        <a:t>Moderate</a:t>
                      </a:r>
                      <a:endParaRPr lang="en-US" sz="2600" dirty="0">
                        <a:latin typeface="Calibri"/>
                        <a:ea typeface="Times New Roman"/>
                        <a:cs typeface="Times New Roman"/>
                      </a:endParaRPr>
                    </a:p>
                  </a:txBody>
                  <a:tcPr marL="68580" marR="68580" marT="0" marB="0">
                    <a:lnL>
                      <a:noFill/>
                    </a:lnL>
                    <a:lnR>
                      <a:noFill/>
                    </a:lnR>
                    <a:lnT>
                      <a:noFill/>
                    </a:lnT>
                    <a:lnB>
                      <a:noFill/>
                    </a:lnB>
                  </a:tcPr>
                </a:tc>
              </a:tr>
              <a:tr h="662253">
                <a:tc>
                  <a:txBody>
                    <a:bodyPr/>
                    <a:lstStyle/>
                    <a:p>
                      <a:pPr algn="just">
                        <a:lnSpc>
                          <a:spcPct val="115000"/>
                        </a:lnSpc>
                        <a:spcAft>
                          <a:spcPts val="0"/>
                        </a:spcAft>
                        <a:tabLst>
                          <a:tab pos="171450" algn="l"/>
                        </a:tabLst>
                      </a:pPr>
                      <a:r>
                        <a:rPr lang="en-GB" sz="2600" dirty="0" err="1">
                          <a:latin typeface="Arial Narrow"/>
                          <a:ea typeface="Times New Roman"/>
                          <a:cs typeface="Times New Roman"/>
                        </a:rPr>
                        <a:t>Kogi</a:t>
                      </a:r>
                      <a:endParaRPr lang="en-US" sz="2600" dirty="0">
                        <a:latin typeface="Calibri"/>
                        <a:ea typeface="Times New Roman"/>
                        <a:cs typeface="Times New Roman"/>
                      </a:endParaRPr>
                    </a:p>
                  </a:txBody>
                  <a:tcPr marL="68580" marR="68580" marT="0" marB="0">
                    <a:lnL>
                      <a:noFill/>
                    </a:lnL>
                    <a:lnR>
                      <a:noFill/>
                    </a:lnR>
                    <a:lnT>
                      <a:noFill/>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tabLst>
                          <a:tab pos="171450" algn="l"/>
                        </a:tabLst>
                      </a:pPr>
                      <a:r>
                        <a:rPr lang="en-GB" sz="2600" dirty="0">
                          <a:latin typeface="Arial Narrow"/>
                          <a:ea typeface="Times New Roman"/>
                          <a:cs typeface="Times New Roman"/>
                        </a:rPr>
                        <a:t>26.57b</a:t>
                      </a:r>
                      <a:endParaRPr lang="en-US" sz="2600" dirty="0">
                        <a:latin typeface="Calibri"/>
                        <a:ea typeface="Times New Roman"/>
                        <a:cs typeface="Times New Roman"/>
                      </a:endParaRPr>
                    </a:p>
                  </a:txBody>
                  <a:tcPr marL="68580" marR="68580" marT="0" marB="0">
                    <a:lnL>
                      <a:noFill/>
                    </a:lnL>
                    <a:lnR>
                      <a:noFill/>
                    </a:lnR>
                    <a:lnT>
                      <a:noFill/>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tabLst>
                          <a:tab pos="171450" algn="l"/>
                        </a:tabLst>
                      </a:pPr>
                      <a:r>
                        <a:rPr lang="en-GB" sz="2600" dirty="0">
                          <a:latin typeface="Arial Narrow"/>
                          <a:ea typeface="Times New Roman"/>
                          <a:cs typeface="Times New Roman"/>
                        </a:rPr>
                        <a:t>2.00ab</a:t>
                      </a:r>
                      <a:endParaRPr lang="en-US" sz="2600" dirty="0">
                        <a:latin typeface="Calibri"/>
                        <a:ea typeface="Times New Roman"/>
                        <a:cs typeface="Times New Roman"/>
                      </a:endParaRPr>
                    </a:p>
                  </a:txBody>
                  <a:tcPr marL="68580" marR="68580" marT="0" marB="0">
                    <a:lnL>
                      <a:noFill/>
                    </a:lnL>
                    <a:lnR>
                      <a:noFill/>
                    </a:lnR>
                    <a:lnT>
                      <a:noFill/>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tabLst>
                          <a:tab pos="171450" algn="l"/>
                        </a:tabLst>
                      </a:pPr>
                      <a:r>
                        <a:rPr lang="en-GB" sz="2600" dirty="0">
                          <a:latin typeface="Arial Narrow"/>
                          <a:ea typeface="Times New Roman"/>
                          <a:cs typeface="Times New Roman"/>
                        </a:rPr>
                        <a:t>Mild</a:t>
                      </a:r>
                      <a:endParaRPr lang="en-US" sz="2600" dirty="0">
                        <a:latin typeface="Calibri"/>
                        <a:ea typeface="Times New Roman"/>
                        <a:cs typeface="Times New Roman"/>
                      </a:endParaRPr>
                    </a:p>
                  </a:txBody>
                  <a:tcPr marL="68580" marR="68580" marT="0" marB="0">
                    <a:lnL>
                      <a:noFill/>
                    </a:lnL>
                    <a:lnR>
                      <a:noFill/>
                    </a:lnR>
                    <a:lnT>
                      <a:noFill/>
                    </a:lnT>
                    <a:lnB w="12700" cap="flat" cmpd="sng" algn="ctr">
                      <a:solidFill>
                        <a:srgbClr val="000000"/>
                      </a:solidFill>
                      <a:prstDash val="solid"/>
                      <a:round/>
                      <a:headEnd type="none" w="med" len="med"/>
                      <a:tailEnd type="none" w="med" len="med"/>
                    </a:lnB>
                  </a:tcPr>
                </a:tc>
              </a:tr>
            </a:tbl>
          </a:graphicData>
        </a:graphic>
      </p:graphicFrame>
      <p:sp>
        <p:nvSpPr>
          <p:cNvPr id="1139" name="Rectangle 115"/>
          <p:cNvSpPr>
            <a:spLocks noChangeArrowheads="1"/>
          </p:cNvSpPr>
          <p:nvPr/>
        </p:nvSpPr>
        <p:spPr bwMode="auto">
          <a:xfrm>
            <a:off x="685800" y="8953500"/>
            <a:ext cx="10535898" cy="40011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171450" algn="l"/>
              </a:tabLst>
            </a:pPr>
            <a:r>
              <a:rPr kumimoji="0" lang="en-US" sz="2000" b="0" i="0" u="none" strike="noStrike" cap="none" normalizeH="0" baseline="0" dirty="0" smtClean="0">
                <a:ln>
                  <a:noFill/>
                </a:ln>
                <a:solidFill>
                  <a:schemeClr val="bg1"/>
                </a:solidFill>
                <a:effectLst/>
                <a:latin typeface="Cambria" pitchFamily="18" charset="0"/>
                <a:cs typeface="Arial" pitchFamily="34" charset="0"/>
              </a:rPr>
              <a:t> </a:t>
            </a:r>
            <a:r>
              <a:rPr kumimoji="0" lang="en-GB" sz="2000" b="1" i="0" u="none" strike="noStrike" cap="none" normalizeH="0" baseline="0" dirty="0" smtClean="0">
                <a:ln>
                  <a:noFill/>
                </a:ln>
                <a:solidFill>
                  <a:schemeClr val="bg1"/>
                </a:solidFill>
                <a:effectLst/>
                <a:latin typeface="Arial Narrow" pitchFamily="34" charset="0"/>
                <a:cs typeface="Arial" pitchFamily="34" charset="0"/>
              </a:rPr>
              <a:t>Table 1: Incidence and severity of fruit and leaf spots of citrus in major citrus growing states of Nigeria.</a:t>
            </a:r>
            <a:endParaRPr kumimoji="0" lang="en-GB" sz="2000" b="0" i="0" u="none" strike="noStrike" cap="none" normalizeH="0" baseline="0" dirty="0" smtClean="0">
              <a:ln>
                <a:noFill/>
              </a:ln>
              <a:solidFill>
                <a:schemeClr val="bg1"/>
              </a:solidFill>
              <a:effectLst/>
              <a:latin typeface="Arial" pitchFamily="34" charset="0"/>
              <a:cs typeface="Arial" pitchFamily="34" charset="0"/>
            </a:endParaRPr>
          </a:p>
        </p:txBody>
      </p:sp>
      <p:sp>
        <p:nvSpPr>
          <p:cNvPr id="1140" name="Rectangle 116"/>
          <p:cNvSpPr>
            <a:spLocks noChangeArrowheads="1"/>
          </p:cNvSpPr>
          <p:nvPr/>
        </p:nvSpPr>
        <p:spPr bwMode="auto">
          <a:xfrm>
            <a:off x="838200" y="29832300"/>
            <a:ext cx="12344400" cy="95410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171450" algn="l"/>
              </a:tabLst>
            </a:pPr>
            <a:r>
              <a:rPr kumimoji="0" lang="en-US" sz="2800" b="0" i="0" u="none" strike="noStrike" cap="none" normalizeH="0" baseline="0" dirty="0" smtClean="0">
                <a:ln>
                  <a:noFill/>
                </a:ln>
                <a:solidFill>
                  <a:schemeClr val="tx1"/>
                </a:solidFill>
                <a:effectLst/>
                <a:latin typeface="Cambria" pitchFamily="18" charset="0"/>
                <a:cs typeface="Arial" pitchFamily="34" charset="0"/>
              </a:rPr>
              <a:t> </a:t>
            </a:r>
            <a:r>
              <a:rPr kumimoji="0" lang="en-GB" sz="2800" b="1" i="0" u="none" strike="noStrike" cap="none" normalizeH="0" baseline="0" dirty="0" smtClean="0">
                <a:ln>
                  <a:noFill/>
                </a:ln>
                <a:solidFill>
                  <a:schemeClr val="tx1"/>
                </a:solidFill>
                <a:effectLst/>
                <a:latin typeface="Arial Narrow" pitchFamily="34" charset="0"/>
                <a:cs typeface="Arial" pitchFamily="34" charset="0"/>
              </a:rPr>
              <a:t>Table 1: Incidence and severity of fruit and leaf spots of citrus in major citrus growing states of Nigeria</a:t>
            </a:r>
            <a:r>
              <a:rPr kumimoji="0" lang="en-GB" sz="900" b="1" i="0" u="none" strike="noStrike" cap="none" normalizeH="0" baseline="0" dirty="0" smtClean="0">
                <a:ln>
                  <a:noFill/>
                </a:ln>
                <a:solidFill>
                  <a:schemeClr val="tx1"/>
                </a:solidFill>
                <a:effectLst/>
                <a:latin typeface="Arial Narrow" pitchFamily="34" charset="0"/>
                <a:cs typeface="Arial" pitchFamily="34" charset="0"/>
              </a:rPr>
              <a:t>.</a:t>
            </a:r>
            <a:endParaRPr kumimoji="0" lang="en-GB"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1141" name="Rectangle 117"/>
          <p:cNvSpPr>
            <a:spLocks noChangeArrowheads="1"/>
          </p:cNvSpPr>
          <p:nvPr/>
        </p:nvSpPr>
        <p:spPr bwMode="auto">
          <a:xfrm>
            <a:off x="1066800" y="37147500"/>
            <a:ext cx="13030200" cy="4001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n-GB" sz="2000" b="0" i="0" u="none" strike="noStrike" cap="none" normalizeH="0" baseline="0" dirty="0" smtClean="0">
                <a:ln>
                  <a:noFill/>
                </a:ln>
                <a:solidFill>
                  <a:schemeClr val="tx1"/>
                </a:solidFill>
                <a:effectLst/>
                <a:latin typeface="Arial Narrow" pitchFamily="34" charset="0"/>
                <a:ea typeface="Calibri" pitchFamily="34" charset="0"/>
                <a:cs typeface="Times New Roman" pitchFamily="18" charset="0"/>
              </a:rPr>
              <a:t>Means with the same alphabet in the same column are not significantly different (P≤0.05)  Student-Newman-</a:t>
            </a:r>
            <a:r>
              <a:rPr kumimoji="0" lang="en-GB" sz="2000" b="0" i="0" u="none" strike="noStrike" cap="none" normalizeH="0" baseline="0" dirty="0" err="1" smtClean="0">
                <a:ln>
                  <a:noFill/>
                </a:ln>
                <a:solidFill>
                  <a:schemeClr val="tx1"/>
                </a:solidFill>
                <a:effectLst/>
                <a:latin typeface="Arial Narrow" pitchFamily="34" charset="0"/>
                <a:ea typeface="Calibri" pitchFamily="34" charset="0"/>
                <a:cs typeface="Times New Roman" pitchFamily="18" charset="0"/>
              </a:rPr>
              <a:t>Keuls</a:t>
            </a:r>
            <a:r>
              <a:rPr kumimoji="0" lang="en-GB" sz="2000" b="0" i="0" u="none" strike="noStrike" cap="none" normalizeH="0" baseline="0" dirty="0" smtClean="0">
                <a:ln>
                  <a:noFill/>
                </a:ln>
                <a:solidFill>
                  <a:schemeClr val="tx1"/>
                </a:solidFill>
                <a:effectLst/>
                <a:latin typeface="Arial Narrow" pitchFamily="34" charset="0"/>
                <a:ea typeface="Calibri" pitchFamily="34" charset="0"/>
                <a:cs typeface="Times New Roman" pitchFamily="18" charset="0"/>
              </a:rPr>
              <a:t> Multiple-Test</a:t>
            </a:r>
            <a:endParaRPr kumimoji="0" lang="en-GB" sz="2000" b="0" i="0" u="none" strike="noStrike" cap="none" normalizeH="0" baseline="0" dirty="0" smtClean="0">
              <a:ln>
                <a:noFill/>
              </a:ln>
              <a:solidFill>
                <a:schemeClr val="tx1"/>
              </a:solidFill>
              <a:effectLst/>
              <a:latin typeface="Arial" pitchFamily="34" charset="0"/>
              <a:cs typeface="Arial" pitchFamily="34" charset="0"/>
            </a:endParaRPr>
          </a:p>
        </p:txBody>
      </p:sp>
      <p:graphicFrame>
        <p:nvGraphicFramePr>
          <p:cNvPr id="84" name="Table 83"/>
          <p:cNvGraphicFramePr>
            <a:graphicFrameLocks noGrp="1"/>
          </p:cNvGraphicFramePr>
          <p:nvPr/>
        </p:nvGraphicFramePr>
        <p:xfrm>
          <a:off x="15163800" y="30289500"/>
          <a:ext cx="11734799" cy="3912616"/>
        </p:xfrm>
        <a:graphic>
          <a:graphicData uri="http://schemas.openxmlformats.org/drawingml/2006/table">
            <a:tbl>
              <a:tblPr/>
              <a:tblGrid>
                <a:gridCol w="2275525"/>
                <a:gridCol w="4051270"/>
                <a:gridCol w="2726089"/>
                <a:gridCol w="2681915"/>
              </a:tblGrid>
              <a:tr h="311411">
                <a:tc gridSpan="4">
                  <a:txBody>
                    <a:bodyPr/>
                    <a:lstStyle/>
                    <a:p>
                      <a:pPr marL="0" marR="0">
                        <a:lnSpc>
                          <a:spcPct val="115000"/>
                        </a:lnSpc>
                        <a:spcBef>
                          <a:spcPts val="0"/>
                        </a:spcBef>
                        <a:spcAft>
                          <a:spcPts val="1000"/>
                        </a:spcAft>
                      </a:pPr>
                      <a:r>
                        <a:rPr lang="en-GB" sz="2000" dirty="0">
                          <a:latin typeface="Arial Narrow"/>
                          <a:ea typeface="Calibri"/>
                          <a:cs typeface="Times New Roman"/>
                        </a:rPr>
                        <a:t>                                                                  </a:t>
                      </a:r>
                      <a:r>
                        <a:rPr lang="en-GB" sz="2000" dirty="0" smtClean="0">
                          <a:latin typeface="Arial Narrow"/>
                          <a:ea typeface="Calibri"/>
                          <a:cs typeface="Times New Roman"/>
                        </a:rPr>
                        <a:t>                                      </a:t>
                      </a:r>
                      <a:r>
                        <a:rPr lang="en-GB" sz="2000" u="sng" dirty="0" smtClean="0">
                          <a:latin typeface="Arial Narrow"/>
                          <a:ea typeface="Calibri"/>
                          <a:cs typeface="Times New Roman"/>
                        </a:rPr>
                        <a:t>Means </a:t>
                      </a:r>
                      <a:r>
                        <a:rPr lang="en-GB" sz="2000" u="sng" dirty="0">
                          <a:latin typeface="Arial Narrow"/>
                          <a:ea typeface="Calibri"/>
                          <a:cs typeface="Times New Roman"/>
                        </a:rPr>
                        <a:t>of reduction in radial growth  </a:t>
                      </a:r>
                      <a:r>
                        <a:rPr lang="en-GB" sz="2000" dirty="0">
                          <a:latin typeface="Arial Narrow"/>
                          <a:ea typeface="Calibri"/>
                          <a:cs typeface="Times New Roman"/>
                        </a:rPr>
                        <a:t>                       </a:t>
                      </a:r>
                      <a:endParaRPr lang="en-US" sz="2000" dirty="0">
                        <a:latin typeface="Calibri"/>
                        <a:ea typeface="Calibri"/>
                        <a:cs typeface="Times New Roman"/>
                      </a:endParaRPr>
                    </a:p>
                  </a:txBody>
                  <a:tcPr marL="68580" marR="68580" marT="0" marB="0">
                    <a:lnL>
                      <a:noFill/>
                    </a:lnL>
                    <a:lnR>
                      <a:noFill/>
                    </a:lnR>
                    <a:lnT w="12700" cap="flat" cmpd="sng" algn="ctr">
                      <a:solidFill>
                        <a:srgbClr val="000000"/>
                      </a:solidFill>
                      <a:prstDash val="solid"/>
                      <a:round/>
                      <a:headEnd type="none" w="med" len="med"/>
                      <a:tailEnd type="none" w="med" len="med"/>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r>
              <a:tr h="886801">
                <a:tc>
                  <a:txBody>
                    <a:bodyPr/>
                    <a:lstStyle/>
                    <a:p>
                      <a:pPr marL="0" marR="0">
                        <a:lnSpc>
                          <a:spcPct val="115000"/>
                        </a:lnSpc>
                        <a:spcBef>
                          <a:spcPts val="0"/>
                        </a:spcBef>
                        <a:spcAft>
                          <a:spcPts val="1000"/>
                        </a:spcAft>
                      </a:pPr>
                      <a:r>
                        <a:rPr lang="en-GB" sz="2800" dirty="0">
                          <a:latin typeface="Arial Narrow"/>
                          <a:ea typeface="Calibri"/>
                          <a:cs typeface="Times New Roman"/>
                        </a:rPr>
                        <a:t>Treatment</a:t>
                      </a:r>
                      <a:endParaRPr lang="en-US" sz="2800" dirty="0">
                        <a:latin typeface="Calibri"/>
                        <a:ea typeface="Calibri"/>
                        <a:cs typeface="Times New Roman"/>
                      </a:endParaRPr>
                    </a:p>
                  </a:txBody>
                  <a:tcPr marL="68580" marR="68580" marT="0" marB="0">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1000"/>
                        </a:spcAft>
                      </a:pPr>
                      <a:r>
                        <a:rPr lang="en-GB" sz="2800" dirty="0">
                          <a:latin typeface="Arial Narrow"/>
                          <a:ea typeface="Calibri"/>
                          <a:cs typeface="Times New Roman"/>
                        </a:rPr>
                        <a:t>Recommended rate/ha</a:t>
                      </a:r>
                      <a:endParaRPr lang="en-US" sz="2800" dirty="0">
                        <a:latin typeface="Calibri"/>
                        <a:ea typeface="Calibri"/>
                        <a:cs typeface="Times New Roman"/>
                      </a:endParaRPr>
                    </a:p>
                  </a:txBody>
                  <a:tcPr marL="68580" marR="68580" marT="0" marB="0">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1000"/>
                        </a:spcAft>
                      </a:pPr>
                      <a:r>
                        <a:rPr lang="en-GB" sz="2800" i="1" dirty="0">
                          <a:solidFill>
                            <a:srgbClr val="000000"/>
                          </a:solidFill>
                          <a:latin typeface="Arial Narrow"/>
                          <a:ea typeface="Times New Roman"/>
                          <a:cs typeface="Times New Roman"/>
                        </a:rPr>
                        <a:t>C. </a:t>
                      </a:r>
                      <a:endParaRPr lang="en-GB" sz="2800" i="1" dirty="0" smtClean="0">
                        <a:solidFill>
                          <a:srgbClr val="000000"/>
                        </a:solidFill>
                        <a:latin typeface="Arial Narrow"/>
                        <a:ea typeface="Times New Roman"/>
                        <a:cs typeface="Times New Roman"/>
                      </a:endParaRPr>
                    </a:p>
                    <a:p>
                      <a:pPr marL="0" marR="0">
                        <a:lnSpc>
                          <a:spcPct val="115000"/>
                        </a:lnSpc>
                        <a:spcBef>
                          <a:spcPts val="0"/>
                        </a:spcBef>
                        <a:spcAft>
                          <a:spcPts val="1000"/>
                        </a:spcAft>
                      </a:pPr>
                      <a:r>
                        <a:rPr lang="en-GB" sz="2800" i="1" dirty="0" err="1" smtClean="0">
                          <a:latin typeface="Arial Narrow"/>
                          <a:ea typeface="Calibri"/>
                          <a:cs typeface="Times New Roman"/>
                        </a:rPr>
                        <a:t>gloeosporioides</a:t>
                      </a:r>
                      <a:endParaRPr lang="en-US" sz="2800" dirty="0">
                        <a:latin typeface="Calibri"/>
                        <a:ea typeface="Calibri"/>
                        <a:cs typeface="Times New Roman"/>
                      </a:endParaRPr>
                    </a:p>
                  </a:txBody>
                  <a:tcPr marL="68580" marR="68580" marT="0" marB="0">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1000"/>
                        </a:spcAft>
                      </a:pPr>
                      <a:r>
                        <a:rPr lang="en-GB" sz="2800" i="1" dirty="0">
                          <a:solidFill>
                            <a:srgbClr val="000000"/>
                          </a:solidFill>
                          <a:latin typeface="Arial Narrow"/>
                          <a:ea typeface="Calibri"/>
                          <a:cs typeface="Times New Roman"/>
                        </a:rPr>
                        <a:t>L. </a:t>
                      </a:r>
                      <a:endParaRPr lang="en-GB" sz="2800" i="1" dirty="0" smtClean="0">
                        <a:solidFill>
                          <a:srgbClr val="000000"/>
                        </a:solidFill>
                        <a:latin typeface="Arial Narrow"/>
                        <a:ea typeface="Calibri"/>
                        <a:cs typeface="Times New Roman"/>
                      </a:endParaRPr>
                    </a:p>
                    <a:p>
                      <a:pPr marL="0" marR="0">
                        <a:lnSpc>
                          <a:spcPct val="115000"/>
                        </a:lnSpc>
                        <a:spcBef>
                          <a:spcPts val="0"/>
                        </a:spcBef>
                        <a:spcAft>
                          <a:spcPts val="1000"/>
                        </a:spcAft>
                      </a:pPr>
                      <a:r>
                        <a:rPr lang="en-GB" sz="2800" i="1" dirty="0" err="1" smtClean="0">
                          <a:solidFill>
                            <a:srgbClr val="000000"/>
                          </a:solidFill>
                          <a:latin typeface="Arial Narrow"/>
                          <a:ea typeface="Calibri"/>
                          <a:cs typeface="Times New Roman"/>
                        </a:rPr>
                        <a:t>pseudotheobromae</a:t>
                      </a:r>
                      <a:endParaRPr lang="en-US" sz="2800" dirty="0">
                        <a:latin typeface="Calibri"/>
                        <a:ea typeface="Calibri"/>
                        <a:cs typeface="Times New Roman"/>
                      </a:endParaRPr>
                    </a:p>
                  </a:txBody>
                  <a:tcPr marL="68580" marR="68580" marT="0" marB="0">
                    <a:lnL>
                      <a:noFill/>
                    </a:lnL>
                    <a:lnR>
                      <a:noFill/>
                    </a:lnR>
                    <a:lnT>
                      <a:noFill/>
                    </a:lnT>
                    <a:lnB w="12700" cap="flat" cmpd="sng" algn="ctr">
                      <a:solidFill>
                        <a:srgbClr val="000000"/>
                      </a:solidFill>
                      <a:prstDash val="solid"/>
                      <a:round/>
                      <a:headEnd type="none" w="med" len="med"/>
                      <a:tailEnd type="none" w="med" len="med"/>
                    </a:lnB>
                  </a:tcPr>
                </a:tc>
              </a:tr>
              <a:tr h="435951">
                <a:tc>
                  <a:txBody>
                    <a:bodyPr/>
                    <a:lstStyle/>
                    <a:p>
                      <a:pPr marL="0" marR="0">
                        <a:lnSpc>
                          <a:spcPct val="115000"/>
                        </a:lnSpc>
                        <a:spcBef>
                          <a:spcPts val="0"/>
                        </a:spcBef>
                        <a:spcAft>
                          <a:spcPts val="1000"/>
                        </a:spcAft>
                      </a:pPr>
                      <a:r>
                        <a:rPr lang="en-GB" sz="2800" dirty="0" err="1">
                          <a:solidFill>
                            <a:srgbClr val="000000"/>
                          </a:solidFill>
                          <a:latin typeface="Arial Narrow"/>
                          <a:ea typeface="Calibri"/>
                          <a:cs typeface="Times New Roman"/>
                        </a:rPr>
                        <a:t>Neemforce</a:t>
                      </a:r>
                      <a:endParaRPr lang="en-US" sz="2800" dirty="0">
                        <a:latin typeface="Calibri"/>
                        <a:ea typeface="Calibri"/>
                        <a:cs typeface="Times New Roman"/>
                      </a:endParaRPr>
                    </a:p>
                  </a:txBody>
                  <a:tcPr marL="68580" marR="68580" marT="0" marB="0">
                    <a:lnL>
                      <a:noFill/>
                    </a:lnL>
                    <a:lnR>
                      <a:noFill/>
                    </a:lnR>
                    <a:lnT w="12700" cap="flat" cmpd="sng" algn="ctr">
                      <a:solidFill>
                        <a:srgbClr val="000000"/>
                      </a:solidFill>
                      <a:prstDash val="solid"/>
                      <a:round/>
                      <a:headEnd type="none" w="med" len="med"/>
                      <a:tailEnd type="none" w="med" len="med"/>
                    </a:lnT>
                    <a:lnB>
                      <a:noFill/>
                    </a:lnB>
                  </a:tcPr>
                </a:tc>
                <a:tc>
                  <a:txBody>
                    <a:bodyPr/>
                    <a:lstStyle/>
                    <a:p>
                      <a:pPr marL="0" marR="0">
                        <a:lnSpc>
                          <a:spcPct val="115000"/>
                        </a:lnSpc>
                        <a:spcBef>
                          <a:spcPts val="0"/>
                        </a:spcBef>
                        <a:spcAft>
                          <a:spcPts val="1000"/>
                        </a:spcAft>
                      </a:pPr>
                      <a:r>
                        <a:rPr lang="en-GB" sz="2800" dirty="0">
                          <a:latin typeface="Arial Narrow"/>
                          <a:ea typeface="Calibri"/>
                          <a:cs typeface="Times New Roman"/>
                        </a:rPr>
                        <a:t>500L</a:t>
                      </a:r>
                      <a:endParaRPr lang="en-US" sz="2800" dirty="0">
                        <a:latin typeface="Calibri"/>
                        <a:ea typeface="Calibri"/>
                        <a:cs typeface="Times New Roman"/>
                      </a:endParaRPr>
                    </a:p>
                  </a:txBody>
                  <a:tcPr marL="68580" marR="68580" marT="0" marB="0">
                    <a:lnL>
                      <a:noFill/>
                    </a:lnL>
                    <a:lnR>
                      <a:noFill/>
                    </a:lnR>
                    <a:lnT w="12700" cap="flat" cmpd="sng" algn="ctr">
                      <a:solidFill>
                        <a:srgbClr val="000000"/>
                      </a:solidFill>
                      <a:prstDash val="solid"/>
                      <a:round/>
                      <a:headEnd type="none" w="med" len="med"/>
                      <a:tailEnd type="none" w="med" len="med"/>
                    </a:lnT>
                    <a:lnB>
                      <a:noFill/>
                    </a:lnB>
                  </a:tcPr>
                </a:tc>
                <a:tc>
                  <a:txBody>
                    <a:bodyPr/>
                    <a:lstStyle/>
                    <a:p>
                      <a:pPr marL="0" marR="0">
                        <a:lnSpc>
                          <a:spcPct val="115000"/>
                        </a:lnSpc>
                        <a:spcBef>
                          <a:spcPts val="0"/>
                        </a:spcBef>
                        <a:spcAft>
                          <a:spcPts val="1000"/>
                        </a:spcAft>
                      </a:pPr>
                      <a:r>
                        <a:rPr lang="en-GB" sz="2800">
                          <a:latin typeface="Arial Narrow"/>
                          <a:ea typeface="Calibri"/>
                          <a:cs typeface="Times New Roman"/>
                        </a:rPr>
                        <a:t>5.63b (37.4)</a:t>
                      </a:r>
                      <a:endParaRPr lang="en-US" sz="2800">
                        <a:latin typeface="Calibri"/>
                        <a:ea typeface="Calibri"/>
                        <a:cs typeface="Times New Roman"/>
                      </a:endParaRPr>
                    </a:p>
                  </a:txBody>
                  <a:tcPr marL="68580" marR="68580" marT="0" marB="0">
                    <a:lnL>
                      <a:noFill/>
                    </a:lnL>
                    <a:lnR>
                      <a:noFill/>
                    </a:lnR>
                    <a:lnT w="12700" cap="flat" cmpd="sng" algn="ctr">
                      <a:solidFill>
                        <a:srgbClr val="000000"/>
                      </a:solidFill>
                      <a:prstDash val="solid"/>
                      <a:round/>
                      <a:headEnd type="none" w="med" len="med"/>
                      <a:tailEnd type="none" w="med" len="med"/>
                    </a:lnT>
                    <a:lnB>
                      <a:noFill/>
                    </a:lnB>
                  </a:tcPr>
                </a:tc>
                <a:tc>
                  <a:txBody>
                    <a:bodyPr/>
                    <a:lstStyle/>
                    <a:p>
                      <a:pPr marL="0" marR="0">
                        <a:lnSpc>
                          <a:spcPct val="115000"/>
                        </a:lnSpc>
                        <a:spcBef>
                          <a:spcPts val="0"/>
                        </a:spcBef>
                        <a:spcAft>
                          <a:spcPts val="1000"/>
                        </a:spcAft>
                      </a:pPr>
                      <a:r>
                        <a:rPr lang="en-GB" sz="2800" dirty="0">
                          <a:latin typeface="Arial Narrow"/>
                          <a:ea typeface="Calibri"/>
                          <a:cs typeface="Times New Roman"/>
                        </a:rPr>
                        <a:t>8.00a (11.1)</a:t>
                      </a:r>
                      <a:endParaRPr lang="en-US" sz="2800" dirty="0">
                        <a:latin typeface="Calibri"/>
                        <a:ea typeface="Calibri"/>
                        <a:cs typeface="Times New Roman"/>
                      </a:endParaRPr>
                    </a:p>
                  </a:txBody>
                  <a:tcPr marL="68580" marR="68580" marT="0" marB="0">
                    <a:lnL>
                      <a:noFill/>
                    </a:lnL>
                    <a:lnR>
                      <a:noFill/>
                    </a:lnR>
                    <a:lnT w="12700" cap="flat" cmpd="sng" algn="ctr">
                      <a:solidFill>
                        <a:srgbClr val="000000"/>
                      </a:solidFill>
                      <a:prstDash val="solid"/>
                      <a:round/>
                      <a:headEnd type="none" w="med" len="med"/>
                      <a:tailEnd type="none" w="med" len="med"/>
                    </a:lnT>
                    <a:lnB>
                      <a:noFill/>
                    </a:lnB>
                  </a:tcPr>
                </a:tc>
              </a:tr>
              <a:tr h="435951">
                <a:tc>
                  <a:txBody>
                    <a:bodyPr/>
                    <a:lstStyle/>
                    <a:p>
                      <a:pPr marL="0" marR="0">
                        <a:lnSpc>
                          <a:spcPct val="115000"/>
                        </a:lnSpc>
                        <a:spcBef>
                          <a:spcPts val="0"/>
                        </a:spcBef>
                        <a:spcAft>
                          <a:spcPts val="1000"/>
                        </a:spcAft>
                      </a:pPr>
                      <a:r>
                        <a:rPr lang="en-GB" sz="2800" dirty="0" err="1">
                          <a:solidFill>
                            <a:srgbClr val="000000"/>
                          </a:solidFill>
                          <a:latin typeface="Arial Narrow"/>
                          <a:ea typeface="Calibri"/>
                          <a:cs typeface="Times New Roman"/>
                        </a:rPr>
                        <a:t>Lyptol</a:t>
                      </a:r>
                      <a:endParaRPr lang="en-US" sz="2800" dirty="0">
                        <a:latin typeface="Calibri"/>
                        <a:ea typeface="Calibri"/>
                        <a:cs typeface="Times New Roman"/>
                      </a:endParaRPr>
                    </a:p>
                  </a:txBody>
                  <a:tcPr marL="68580" marR="68580" marT="0" marB="0">
                    <a:lnL>
                      <a:noFill/>
                    </a:lnL>
                    <a:lnR>
                      <a:noFill/>
                    </a:lnR>
                    <a:lnT>
                      <a:noFill/>
                    </a:lnT>
                    <a:lnB>
                      <a:noFill/>
                    </a:lnB>
                  </a:tcPr>
                </a:tc>
                <a:tc>
                  <a:txBody>
                    <a:bodyPr/>
                    <a:lstStyle/>
                    <a:p>
                      <a:pPr marL="0" marR="0">
                        <a:lnSpc>
                          <a:spcPct val="115000"/>
                        </a:lnSpc>
                        <a:spcBef>
                          <a:spcPts val="0"/>
                        </a:spcBef>
                        <a:spcAft>
                          <a:spcPts val="1000"/>
                        </a:spcAft>
                      </a:pPr>
                      <a:r>
                        <a:rPr lang="en-GB" sz="2800" dirty="0">
                          <a:latin typeface="Arial Narrow"/>
                          <a:ea typeface="Calibri"/>
                          <a:cs typeface="Times New Roman"/>
                        </a:rPr>
                        <a:t>20L</a:t>
                      </a:r>
                      <a:endParaRPr lang="en-US" sz="2800" dirty="0">
                        <a:latin typeface="Calibri"/>
                        <a:ea typeface="Calibri"/>
                        <a:cs typeface="Times New Roman"/>
                      </a:endParaRPr>
                    </a:p>
                  </a:txBody>
                  <a:tcPr marL="68580" marR="68580" marT="0" marB="0">
                    <a:lnL>
                      <a:noFill/>
                    </a:lnL>
                    <a:lnR>
                      <a:noFill/>
                    </a:lnR>
                    <a:lnT>
                      <a:noFill/>
                    </a:lnT>
                    <a:lnB>
                      <a:noFill/>
                    </a:lnB>
                  </a:tcPr>
                </a:tc>
                <a:tc>
                  <a:txBody>
                    <a:bodyPr/>
                    <a:lstStyle/>
                    <a:p>
                      <a:pPr marL="0" marR="0">
                        <a:lnSpc>
                          <a:spcPct val="115000"/>
                        </a:lnSpc>
                        <a:spcBef>
                          <a:spcPts val="0"/>
                        </a:spcBef>
                        <a:spcAft>
                          <a:spcPts val="1000"/>
                        </a:spcAft>
                      </a:pPr>
                      <a:r>
                        <a:rPr lang="en-GB" sz="2800">
                          <a:latin typeface="Arial Narrow"/>
                          <a:ea typeface="Calibri"/>
                          <a:cs typeface="Times New Roman"/>
                        </a:rPr>
                        <a:t>1.67c (81.4)</a:t>
                      </a:r>
                      <a:endParaRPr lang="en-US" sz="2800">
                        <a:latin typeface="Calibri"/>
                        <a:ea typeface="Calibri"/>
                        <a:cs typeface="Times New Roman"/>
                      </a:endParaRPr>
                    </a:p>
                  </a:txBody>
                  <a:tcPr marL="68580" marR="68580" marT="0" marB="0">
                    <a:lnL>
                      <a:noFill/>
                    </a:lnL>
                    <a:lnR>
                      <a:noFill/>
                    </a:lnR>
                    <a:lnT>
                      <a:noFill/>
                    </a:lnT>
                    <a:lnB>
                      <a:noFill/>
                    </a:lnB>
                  </a:tcPr>
                </a:tc>
                <a:tc>
                  <a:txBody>
                    <a:bodyPr/>
                    <a:lstStyle/>
                    <a:p>
                      <a:pPr marL="0" marR="0">
                        <a:lnSpc>
                          <a:spcPct val="115000"/>
                        </a:lnSpc>
                        <a:spcBef>
                          <a:spcPts val="0"/>
                        </a:spcBef>
                        <a:spcAft>
                          <a:spcPts val="1000"/>
                        </a:spcAft>
                      </a:pPr>
                      <a:r>
                        <a:rPr lang="en-GB" sz="2800" dirty="0">
                          <a:latin typeface="Arial Narrow"/>
                          <a:ea typeface="Calibri"/>
                          <a:cs typeface="Times New Roman"/>
                        </a:rPr>
                        <a:t>3.17b (64.8)</a:t>
                      </a:r>
                      <a:endParaRPr lang="en-US" sz="2800" dirty="0">
                        <a:latin typeface="Calibri"/>
                        <a:ea typeface="Calibri"/>
                        <a:cs typeface="Times New Roman"/>
                      </a:endParaRPr>
                    </a:p>
                  </a:txBody>
                  <a:tcPr marL="68580" marR="68580" marT="0" marB="0">
                    <a:lnL>
                      <a:noFill/>
                    </a:lnL>
                    <a:lnR>
                      <a:noFill/>
                    </a:lnR>
                    <a:lnT>
                      <a:noFill/>
                    </a:lnT>
                    <a:lnB>
                      <a:noFill/>
                    </a:lnB>
                  </a:tcPr>
                </a:tc>
              </a:tr>
              <a:tr h="435951">
                <a:tc>
                  <a:txBody>
                    <a:bodyPr/>
                    <a:lstStyle/>
                    <a:p>
                      <a:pPr marL="0" marR="0">
                        <a:lnSpc>
                          <a:spcPct val="115000"/>
                        </a:lnSpc>
                        <a:spcBef>
                          <a:spcPts val="0"/>
                        </a:spcBef>
                        <a:spcAft>
                          <a:spcPts val="1000"/>
                        </a:spcAft>
                      </a:pPr>
                      <a:r>
                        <a:rPr lang="en-GB" sz="2800" dirty="0" err="1">
                          <a:solidFill>
                            <a:srgbClr val="000000"/>
                          </a:solidFill>
                          <a:latin typeface="Arial Narrow"/>
                          <a:ea typeface="Calibri"/>
                          <a:cs typeface="Times New Roman"/>
                        </a:rPr>
                        <a:t>Redforce</a:t>
                      </a:r>
                      <a:endParaRPr lang="en-US" sz="2800" dirty="0">
                        <a:latin typeface="Calibri"/>
                        <a:ea typeface="Calibri"/>
                        <a:cs typeface="Times New Roman"/>
                      </a:endParaRPr>
                    </a:p>
                  </a:txBody>
                  <a:tcPr marL="68580" marR="68580" marT="0" marB="0">
                    <a:lnL>
                      <a:noFill/>
                    </a:lnL>
                    <a:lnR>
                      <a:noFill/>
                    </a:lnR>
                    <a:lnT>
                      <a:noFill/>
                    </a:lnT>
                    <a:lnB>
                      <a:noFill/>
                    </a:lnB>
                  </a:tcPr>
                </a:tc>
                <a:tc>
                  <a:txBody>
                    <a:bodyPr/>
                    <a:lstStyle/>
                    <a:p>
                      <a:pPr marL="0" marR="0">
                        <a:lnSpc>
                          <a:spcPct val="115000"/>
                        </a:lnSpc>
                        <a:spcBef>
                          <a:spcPts val="0"/>
                        </a:spcBef>
                        <a:spcAft>
                          <a:spcPts val="1000"/>
                        </a:spcAft>
                      </a:pPr>
                      <a:r>
                        <a:rPr lang="en-GB" sz="2800" dirty="0">
                          <a:latin typeface="Arial Narrow"/>
                          <a:ea typeface="Calibri"/>
                          <a:cs typeface="Times New Roman"/>
                        </a:rPr>
                        <a:t>800 </a:t>
                      </a:r>
                      <a:r>
                        <a:rPr lang="en-GB" sz="2800" dirty="0" err="1">
                          <a:latin typeface="Arial Narrow"/>
                          <a:ea typeface="Calibri"/>
                          <a:cs typeface="Times New Roman"/>
                        </a:rPr>
                        <a:t>gms</a:t>
                      </a:r>
                      <a:endParaRPr lang="en-US" sz="2800" dirty="0">
                        <a:latin typeface="Calibri"/>
                        <a:ea typeface="Calibri"/>
                        <a:cs typeface="Times New Roman"/>
                      </a:endParaRPr>
                    </a:p>
                  </a:txBody>
                  <a:tcPr marL="68580" marR="68580" marT="0" marB="0">
                    <a:lnL>
                      <a:noFill/>
                    </a:lnL>
                    <a:lnR>
                      <a:noFill/>
                    </a:lnR>
                    <a:lnT>
                      <a:noFill/>
                    </a:lnT>
                    <a:lnB>
                      <a:noFill/>
                    </a:lnB>
                  </a:tcPr>
                </a:tc>
                <a:tc>
                  <a:txBody>
                    <a:bodyPr/>
                    <a:lstStyle/>
                    <a:p>
                      <a:pPr marL="0" marR="0">
                        <a:lnSpc>
                          <a:spcPct val="115000"/>
                        </a:lnSpc>
                        <a:spcBef>
                          <a:spcPts val="0"/>
                        </a:spcBef>
                        <a:spcAft>
                          <a:spcPts val="1000"/>
                        </a:spcAft>
                      </a:pPr>
                      <a:r>
                        <a:rPr lang="en-GB" sz="2800">
                          <a:latin typeface="Arial Narrow"/>
                          <a:ea typeface="Calibri"/>
                          <a:cs typeface="Times New Roman"/>
                        </a:rPr>
                        <a:t>2.40 (73.3)</a:t>
                      </a:r>
                      <a:endParaRPr lang="en-US" sz="2800">
                        <a:latin typeface="Calibri"/>
                        <a:ea typeface="Calibri"/>
                        <a:cs typeface="Times New Roman"/>
                      </a:endParaRPr>
                    </a:p>
                  </a:txBody>
                  <a:tcPr marL="68580" marR="68580" marT="0" marB="0">
                    <a:lnL>
                      <a:noFill/>
                    </a:lnL>
                    <a:lnR>
                      <a:noFill/>
                    </a:lnR>
                    <a:lnT>
                      <a:noFill/>
                    </a:lnT>
                    <a:lnB>
                      <a:noFill/>
                    </a:lnB>
                  </a:tcPr>
                </a:tc>
                <a:tc>
                  <a:txBody>
                    <a:bodyPr/>
                    <a:lstStyle/>
                    <a:p>
                      <a:pPr marL="0" marR="0">
                        <a:lnSpc>
                          <a:spcPct val="115000"/>
                        </a:lnSpc>
                        <a:spcBef>
                          <a:spcPts val="0"/>
                        </a:spcBef>
                        <a:spcAft>
                          <a:spcPts val="1000"/>
                        </a:spcAft>
                      </a:pPr>
                      <a:r>
                        <a:rPr lang="en-GB" sz="2800" dirty="0">
                          <a:latin typeface="Arial Narrow"/>
                          <a:ea typeface="Calibri"/>
                          <a:cs typeface="Times New Roman"/>
                        </a:rPr>
                        <a:t>4.28b (52.4)</a:t>
                      </a:r>
                      <a:endParaRPr lang="en-US" sz="2800" dirty="0">
                        <a:latin typeface="Calibri"/>
                        <a:ea typeface="Calibri"/>
                        <a:cs typeface="Times New Roman"/>
                      </a:endParaRPr>
                    </a:p>
                  </a:txBody>
                  <a:tcPr marL="68580" marR="68580" marT="0" marB="0">
                    <a:lnL>
                      <a:noFill/>
                    </a:lnL>
                    <a:lnR>
                      <a:noFill/>
                    </a:lnR>
                    <a:lnT>
                      <a:noFill/>
                    </a:lnT>
                    <a:lnB>
                      <a:noFill/>
                    </a:lnB>
                  </a:tcPr>
                </a:tc>
              </a:tr>
              <a:tr h="435951">
                <a:tc>
                  <a:txBody>
                    <a:bodyPr/>
                    <a:lstStyle/>
                    <a:p>
                      <a:pPr marL="0" marR="0">
                        <a:lnSpc>
                          <a:spcPct val="115000"/>
                        </a:lnSpc>
                        <a:spcBef>
                          <a:spcPts val="0"/>
                        </a:spcBef>
                        <a:spcAft>
                          <a:spcPts val="1000"/>
                        </a:spcAft>
                      </a:pPr>
                      <a:r>
                        <a:rPr lang="en-GB" sz="2800" dirty="0" err="1">
                          <a:solidFill>
                            <a:srgbClr val="000000"/>
                          </a:solidFill>
                          <a:latin typeface="Arial Narrow"/>
                          <a:ea typeface="Calibri"/>
                          <a:cs typeface="Times New Roman"/>
                        </a:rPr>
                        <a:t>Hatrick</a:t>
                      </a:r>
                      <a:endParaRPr lang="en-US" sz="2800" dirty="0">
                        <a:latin typeface="Calibri"/>
                        <a:ea typeface="Calibri"/>
                        <a:cs typeface="Times New Roman"/>
                      </a:endParaRPr>
                    </a:p>
                  </a:txBody>
                  <a:tcPr marL="68580" marR="68580" marT="0" marB="0">
                    <a:lnL>
                      <a:noFill/>
                    </a:lnL>
                    <a:lnR>
                      <a:noFill/>
                    </a:lnR>
                    <a:lnT>
                      <a:noFill/>
                    </a:lnT>
                    <a:lnB>
                      <a:noFill/>
                    </a:lnB>
                  </a:tcPr>
                </a:tc>
                <a:tc>
                  <a:txBody>
                    <a:bodyPr/>
                    <a:lstStyle/>
                    <a:p>
                      <a:pPr marL="0" marR="0">
                        <a:lnSpc>
                          <a:spcPct val="115000"/>
                        </a:lnSpc>
                        <a:spcBef>
                          <a:spcPts val="0"/>
                        </a:spcBef>
                        <a:spcAft>
                          <a:spcPts val="1000"/>
                        </a:spcAft>
                      </a:pPr>
                      <a:r>
                        <a:rPr lang="en-GB" sz="2800" dirty="0">
                          <a:latin typeface="Arial Narrow"/>
                          <a:ea typeface="Calibri"/>
                          <a:cs typeface="Times New Roman"/>
                        </a:rPr>
                        <a:t>65-175 ml/500L of water</a:t>
                      </a:r>
                      <a:endParaRPr lang="en-US" sz="2800" dirty="0">
                        <a:latin typeface="Calibri"/>
                        <a:ea typeface="Calibri"/>
                        <a:cs typeface="Times New Roman"/>
                      </a:endParaRPr>
                    </a:p>
                  </a:txBody>
                  <a:tcPr marL="68580" marR="68580" marT="0" marB="0">
                    <a:lnL>
                      <a:noFill/>
                    </a:lnL>
                    <a:lnR>
                      <a:noFill/>
                    </a:lnR>
                    <a:lnT>
                      <a:noFill/>
                    </a:lnT>
                    <a:lnB>
                      <a:noFill/>
                    </a:lnB>
                  </a:tcPr>
                </a:tc>
                <a:tc>
                  <a:txBody>
                    <a:bodyPr/>
                    <a:lstStyle/>
                    <a:p>
                      <a:pPr marL="0" marR="0">
                        <a:lnSpc>
                          <a:spcPct val="115000"/>
                        </a:lnSpc>
                        <a:spcBef>
                          <a:spcPts val="0"/>
                        </a:spcBef>
                        <a:spcAft>
                          <a:spcPts val="1000"/>
                        </a:spcAft>
                      </a:pPr>
                      <a:r>
                        <a:rPr lang="en-GB" sz="2800">
                          <a:latin typeface="Arial Narrow"/>
                          <a:ea typeface="Calibri"/>
                          <a:cs typeface="Times New Roman"/>
                        </a:rPr>
                        <a:t>2.57c (70.3)</a:t>
                      </a:r>
                      <a:endParaRPr lang="en-US" sz="2800">
                        <a:latin typeface="Calibri"/>
                        <a:ea typeface="Calibri"/>
                        <a:cs typeface="Times New Roman"/>
                      </a:endParaRPr>
                    </a:p>
                  </a:txBody>
                  <a:tcPr marL="68580" marR="68580" marT="0" marB="0">
                    <a:lnL>
                      <a:noFill/>
                    </a:lnL>
                    <a:lnR>
                      <a:noFill/>
                    </a:lnR>
                    <a:lnT>
                      <a:noFill/>
                    </a:lnT>
                    <a:lnB>
                      <a:noFill/>
                    </a:lnB>
                  </a:tcPr>
                </a:tc>
                <a:tc>
                  <a:txBody>
                    <a:bodyPr/>
                    <a:lstStyle/>
                    <a:p>
                      <a:pPr marL="0" marR="0">
                        <a:lnSpc>
                          <a:spcPct val="115000"/>
                        </a:lnSpc>
                        <a:spcBef>
                          <a:spcPts val="0"/>
                        </a:spcBef>
                        <a:spcAft>
                          <a:spcPts val="1000"/>
                        </a:spcAft>
                      </a:pPr>
                      <a:r>
                        <a:rPr lang="en-GB" sz="2800" dirty="0" smtClean="0">
                          <a:latin typeface="Arial Narrow"/>
                          <a:ea typeface="Calibri"/>
                          <a:cs typeface="Times New Roman"/>
                        </a:rPr>
                        <a:t>3.17b (64.8)</a:t>
                      </a:r>
                      <a:endParaRPr lang="en-US" sz="2800" dirty="0">
                        <a:latin typeface="Calibri"/>
                        <a:ea typeface="Calibri"/>
                        <a:cs typeface="Times New Roman"/>
                      </a:endParaRPr>
                    </a:p>
                  </a:txBody>
                  <a:tcPr marL="68580" marR="68580" marT="0" marB="0">
                    <a:lnL>
                      <a:noFill/>
                    </a:lnL>
                    <a:lnR>
                      <a:noFill/>
                    </a:lnR>
                    <a:lnT>
                      <a:noFill/>
                    </a:lnT>
                    <a:lnB>
                      <a:noFill/>
                    </a:lnB>
                  </a:tcPr>
                </a:tc>
              </a:tr>
              <a:tr h="435951">
                <a:tc>
                  <a:txBody>
                    <a:bodyPr/>
                    <a:lstStyle/>
                    <a:p>
                      <a:pPr marL="0" marR="0">
                        <a:lnSpc>
                          <a:spcPct val="115000"/>
                        </a:lnSpc>
                        <a:spcBef>
                          <a:spcPts val="0"/>
                        </a:spcBef>
                        <a:spcAft>
                          <a:spcPts val="1000"/>
                        </a:spcAft>
                      </a:pPr>
                      <a:r>
                        <a:rPr lang="en-GB" sz="2800" dirty="0">
                          <a:solidFill>
                            <a:srgbClr val="000000"/>
                          </a:solidFill>
                          <a:latin typeface="Arial Narrow"/>
                          <a:ea typeface="Calibri"/>
                          <a:cs typeface="Times New Roman"/>
                        </a:rPr>
                        <a:t>Control</a:t>
                      </a:r>
                      <a:endParaRPr lang="en-US" sz="2800" dirty="0">
                        <a:latin typeface="Calibri"/>
                        <a:ea typeface="Calibri"/>
                        <a:cs typeface="Times New Roman"/>
                      </a:endParaRPr>
                    </a:p>
                  </a:txBody>
                  <a:tcPr marL="68580" marR="68580" marT="0" marB="0">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1000"/>
                        </a:spcAft>
                      </a:pPr>
                      <a:r>
                        <a:rPr lang="en-GB" sz="2800" dirty="0">
                          <a:latin typeface="Arial Narrow"/>
                          <a:ea typeface="Calibri"/>
                          <a:cs typeface="Times New Roman"/>
                        </a:rPr>
                        <a:t>-</a:t>
                      </a:r>
                      <a:endParaRPr lang="en-US" sz="2800" dirty="0">
                        <a:latin typeface="Calibri"/>
                        <a:ea typeface="Calibri"/>
                        <a:cs typeface="Times New Roman"/>
                      </a:endParaRPr>
                    </a:p>
                  </a:txBody>
                  <a:tcPr marL="68580" marR="68580" marT="0" marB="0">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1000"/>
                        </a:spcAft>
                      </a:pPr>
                      <a:r>
                        <a:rPr lang="en-GB" sz="2800" dirty="0">
                          <a:latin typeface="Arial Narrow"/>
                          <a:ea typeface="Calibri"/>
                          <a:cs typeface="Times New Roman"/>
                        </a:rPr>
                        <a:t>9.00a(0.00)</a:t>
                      </a:r>
                      <a:endParaRPr lang="en-US" sz="2800" dirty="0">
                        <a:latin typeface="Calibri"/>
                        <a:ea typeface="Calibri"/>
                        <a:cs typeface="Times New Roman"/>
                      </a:endParaRPr>
                    </a:p>
                  </a:txBody>
                  <a:tcPr marL="68580" marR="68580" marT="0" marB="0">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1000"/>
                        </a:spcAft>
                      </a:pPr>
                      <a:r>
                        <a:rPr lang="en-GB" sz="2800" dirty="0">
                          <a:latin typeface="Arial Narrow"/>
                          <a:ea typeface="Calibri"/>
                          <a:cs typeface="Times New Roman"/>
                        </a:rPr>
                        <a:t>9.00a (0.00)</a:t>
                      </a:r>
                      <a:endParaRPr lang="en-US" sz="2800" dirty="0">
                        <a:latin typeface="Calibri"/>
                        <a:ea typeface="Calibri"/>
                        <a:cs typeface="Times New Roman"/>
                      </a:endParaRPr>
                    </a:p>
                  </a:txBody>
                  <a:tcPr marL="68580" marR="68580" marT="0" marB="0">
                    <a:lnL>
                      <a:noFill/>
                    </a:lnL>
                    <a:lnR>
                      <a:noFill/>
                    </a:lnR>
                    <a:lnT>
                      <a:noFill/>
                    </a:lnT>
                    <a:lnB w="12700" cap="flat" cmpd="sng" algn="ctr">
                      <a:solidFill>
                        <a:srgbClr val="000000"/>
                      </a:solidFill>
                      <a:prstDash val="solid"/>
                      <a:round/>
                      <a:headEnd type="none" w="med" len="med"/>
                      <a:tailEnd type="none" w="med" len="med"/>
                    </a:lnB>
                  </a:tcPr>
                </a:tc>
              </a:tr>
            </a:tbl>
          </a:graphicData>
        </a:graphic>
      </p:graphicFrame>
      <p:sp>
        <p:nvSpPr>
          <p:cNvPr id="1143" name="Rectangle 119"/>
          <p:cNvSpPr>
            <a:spLocks noChangeArrowheads="1"/>
          </p:cNvSpPr>
          <p:nvPr/>
        </p:nvSpPr>
        <p:spPr bwMode="auto">
          <a:xfrm>
            <a:off x="15163800" y="29527500"/>
            <a:ext cx="11811000" cy="83099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2400" b="1" i="0" u="none" strike="noStrike" cap="none" normalizeH="0" baseline="0" dirty="0" smtClean="0">
                <a:ln>
                  <a:noFill/>
                </a:ln>
                <a:solidFill>
                  <a:schemeClr val="tx1"/>
                </a:solidFill>
                <a:effectLst/>
                <a:latin typeface="Arial Narrow" pitchFamily="34" charset="0"/>
                <a:ea typeface="Calibri" pitchFamily="34" charset="0"/>
                <a:cs typeface="Times New Roman" pitchFamily="18" charset="0"/>
              </a:rPr>
              <a:t>Table 2:  </a:t>
            </a:r>
            <a:r>
              <a:rPr kumimoji="0" lang="en-GB" sz="2400" b="1" i="1" u="none" strike="noStrike" cap="none" normalizeH="0" baseline="0" dirty="0" smtClean="0">
                <a:ln>
                  <a:noFill/>
                </a:ln>
                <a:solidFill>
                  <a:schemeClr val="tx1"/>
                </a:solidFill>
                <a:effectLst/>
                <a:latin typeface="Arial Narrow" pitchFamily="34" charset="0"/>
                <a:ea typeface="Calibri" pitchFamily="34" charset="0"/>
                <a:cs typeface="Times New Roman" pitchFamily="18" charset="0"/>
              </a:rPr>
              <a:t>In vitro</a:t>
            </a:r>
            <a:r>
              <a:rPr kumimoji="0" lang="en-GB" sz="2400" b="1" i="0" u="none" strike="noStrike" cap="none" normalizeH="0" baseline="0" dirty="0" smtClean="0">
                <a:ln>
                  <a:noFill/>
                </a:ln>
                <a:solidFill>
                  <a:schemeClr val="tx1"/>
                </a:solidFill>
                <a:effectLst/>
                <a:latin typeface="Arial Narrow" pitchFamily="34" charset="0"/>
                <a:ea typeface="Calibri" pitchFamily="34" charset="0"/>
                <a:cs typeface="Times New Roman" pitchFamily="18" charset="0"/>
              </a:rPr>
              <a:t> efficacies of some selected fungicides and bio pesticide on fungi associated with citrus fruit spots</a:t>
            </a:r>
            <a:endParaRPr kumimoji="0" lang="en-GB"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1144" name="Rectangle 120"/>
          <p:cNvSpPr>
            <a:spLocks noChangeArrowheads="1"/>
          </p:cNvSpPr>
          <p:nvPr/>
        </p:nvSpPr>
        <p:spPr bwMode="auto">
          <a:xfrm>
            <a:off x="14325600" y="33261300"/>
            <a:ext cx="13106400" cy="3215683"/>
          </a:xfrm>
          <a:prstGeom prst="rect">
            <a:avLst/>
          </a:prstGeom>
          <a:noFill/>
          <a:ln w="9525">
            <a:noFill/>
            <a:miter lim="800000"/>
            <a:headEnd/>
            <a:tailEnd/>
          </a:ln>
          <a:effectLst/>
        </p:spPr>
        <p:txBody>
          <a:bodyPr vert="horz" wrap="square" lIns="914112" tIns="914112" rIns="914112" bIns="914112"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2000" b="0" i="0" u="none" strike="noStrike" cap="none" normalizeH="0" baseline="0" dirty="0" smtClean="0">
                <a:ln>
                  <a:noFill/>
                </a:ln>
                <a:solidFill>
                  <a:schemeClr val="tx1"/>
                </a:solidFill>
                <a:effectLst/>
                <a:latin typeface="Arial Narrow" pitchFamily="34" charset="0"/>
                <a:ea typeface="Calibri" pitchFamily="34" charset="0"/>
                <a:cs typeface="Times New Roman" pitchFamily="18" charset="0"/>
              </a:rPr>
              <a:t>Values in parenthesis are percentage reduction in radial growth. Values are obtained from means of 4 replicates of fungal pathogen per treatment. Means with the same alphabet in the same column are not significantly different (P≤0.05) </a:t>
            </a:r>
            <a:r>
              <a:rPr kumimoji="0" lang="en-US" sz="2000" b="0" i="0" u="none" strike="noStrike" cap="none" normalizeH="0" baseline="0" dirty="0" smtClean="0">
                <a:ln>
                  <a:noFill/>
                </a:ln>
                <a:solidFill>
                  <a:schemeClr val="tx1"/>
                </a:solidFill>
                <a:effectLst/>
                <a:latin typeface="Arial Narrow" pitchFamily="34" charset="0"/>
                <a:ea typeface="Calibri" pitchFamily="34" charset="0"/>
                <a:cs typeface="Times New Roman" pitchFamily="18" charset="0"/>
              </a:rPr>
              <a:t>Student-Newman-</a:t>
            </a:r>
            <a:r>
              <a:rPr kumimoji="0" lang="en-US" sz="2000" b="0" i="0" u="none" strike="noStrike" cap="none" normalizeH="0" baseline="0" dirty="0" err="1" smtClean="0">
                <a:ln>
                  <a:noFill/>
                </a:ln>
                <a:solidFill>
                  <a:schemeClr val="tx1"/>
                </a:solidFill>
                <a:effectLst/>
                <a:latin typeface="Arial Narrow" pitchFamily="34" charset="0"/>
                <a:ea typeface="Calibri" pitchFamily="34" charset="0"/>
                <a:cs typeface="Times New Roman" pitchFamily="18" charset="0"/>
              </a:rPr>
              <a:t>Keuls</a:t>
            </a:r>
            <a:r>
              <a:rPr kumimoji="0" lang="en-US" sz="2000" b="0" i="0" u="none" strike="noStrike" cap="none" normalizeH="0" baseline="0" dirty="0" smtClean="0">
                <a:ln>
                  <a:noFill/>
                </a:ln>
                <a:solidFill>
                  <a:schemeClr val="tx1"/>
                </a:solidFill>
                <a:effectLst/>
                <a:latin typeface="Arial Narrow" pitchFamily="34" charset="0"/>
                <a:ea typeface="Calibri" pitchFamily="34" charset="0"/>
                <a:cs typeface="Times New Roman" pitchFamily="18" charset="0"/>
              </a:rPr>
              <a:t> Multiple-Test</a:t>
            </a:r>
            <a:endParaRPr kumimoji="0" lang="en-GB" sz="2000" b="0" i="0" u="none" strike="noStrike" cap="none" normalizeH="0" baseline="0" dirty="0" smtClean="0">
              <a:ln>
                <a:noFill/>
              </a:ln>
              <a:solidFill>
                <a:schemeClr val="tx1"/>
              </a:solidFill>
              <a:effectLst/>
              <a:latin typeface="Cambria" pitchFamily="18" charset="0"/>
              <a:ea typeface="Calibri" pitchFamily="34"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sz="1100" b="0" i="0" u="none" strike="noStrike" cap="none" normalizeH="0" baseline="0" dirty="0" smtClean="0">
                <a:ln>
                  <a:noFill/>
                </a:ln>
                <a:solidFill>
                  <a:schemeClr val="tx1"/>
                </a:solidFill>
                <a:effectLst/>
                <a:latin typeface="Cambria" pitchFamily="18" charset="0"/>
                <a:ea typeface="Calibri" pitchFamily="34" charset="0"/>
                <a:cs typeface="Times New Roman" pitchFamily="18" charset="0"/>
              </a:rPr>
              <a:t/>
            </a:r>
            <a:br>
              <a:rPr kumimoji="0" lang="en-GB" sz="1100" b="0" i="0" u="none" strike="noStrike" cap="none" normalizeH="0" baseline="0" dirty="0" smtClean="0">
                <a:ln>
                  <a:noFill/>
                </a:ln>
                <a:solidFill>
                  <a:schemeClr val="tx1"/>
                </a:solidFill>
                <a:effectLst/>
                <a:latin typeface="Cambria" pitchFamily="18" charset="0"/>
                <a:ea typeface="Calibri" pitchFamily="34" charset="0"/>
                <a:cs typeface="Times New Roman" pitchFamily="18" charset="0"/>
              </a:rPr>
            </a:br>
            <a:endParaRPr kumimoji="0" lang="en-GB" sz="1800" b="0" i="0" u="none" strike="noStrike" cap="none" normalizeH="0" baseline="0" dirty="0" smtClean="0">
              <a:ln>
                <a:noFill/>
              </a:ln>
              <a:solidFill>
                <a:schemeClr val="tx1"/>
              </a:solidFill>
              <a:effectLst/>
              <a:latin typeface="Arial" pitchFamily="34" charset="0"/>
              <a:cs typeface="Arial" pitchFamily="34" charset="0"/>
            </a:endParaRPr>
          </a:p>
        </p:txBody>
      </p:sp>
      <p:pic>
        <p:nvPicPr>
          <p:cNvPr id="89" name="Picture 88"/>
          <p:cNvPicPr/>
          <p:nvPr/>
        </p:nvPicPr>
        <p:blipFill>
          <a:blip r:embed="rId7" cstate="print"/>
          <a:srcRect/>
          <a:stretch>
            <a:fillRect/>
          </a:stretch>
        </p:blipFill>
        <p:spPr bwMode="auto">
          <a:xfrm>
            <a:off x="16002000" y="35318700"/>
            <a:ext cx="5638800" cy="3124200"/>
          </a:xfrm>
          <a:prstGeom prst="rect">
            <a:avLst/>
          </a:prstGeom>
          <a:noFill/>
          <a:ln w="9525">
            <a:noFill/>
            <a:miter lim="800000"/>
            <a:headEnd/>
            <a:tailEnd/>
          </a:ln>
        </p:spPr>
      </p:pic>
      <p:sp>
        <p:nvSpPr>
          <p:cNvPr id="1146" name="Rectangle 122"/>
          <p:cNvSpPr>
            <a:spLocks noChangeArrowheads="1"/>
          </p:cNvSpPr>
          <p:nvPr/>
        </p:nvSpPr>
        <p:spPr bwMode="auto">
          <a:xfrm>
            <a:off x="21717000" y="36537900"/>
            <a:ext cx="5638800" cy="178510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n-GB" sz="2200" b="0" i="0" u="none" strike="noStrike" cap="none" normalizeH="0" baseline="0" dirty="0" smtClean="0">
                <a:ln>
                  <a:noFill/>
                </a:ln>
                <a:solidFill>
                  <a:schemeClr val="tx1"/>
                </a:solidFill>
                <a:effectLst/>
                <a:latin typeface="Cambria" pitchFamily="18" charset="0"/>
                <a:ea typeface="Calibri" pitchFamily="34" charset="0"/>
                <a:cs typeface="Times New Roman" pitchFamily="18" charset="0"/>
              </a:rPr>
              <a:t>Plate 2: </a:t>
            </a:r>
            <a:r>
              <a:rPr kumimoji="0" lang="en-GB" sz="2200" b="0" i="0" u="none" strike="noStrike" cap="none" normalizeH="0" baseline="0" dirty="0" err="1" smtClean="0">
                <a:ln>
                  <a:noFill/>
                </a:ln>
                <a:solidFill>
                  <a:schemeClr val="tx1"/>
                </a:solidFill>
                <a:effectLst/>
                <a:latin typeface="Cambria" pitchFamily="18" charset="0"/>
                <a:ea typeface="Calibri" pitchFamily="34" charset="0"/>
                <a:cs typeface="Times New Roman" pitchFamily="18" charset="0"/>
              </a:rPr>
              <a:t>Mycelial</a:t>
            </a:r>
            <a:r>
              <a:rPr kumimoji="0" lang="en-GB" sz="2200" b="0" i="0" u="none" strike="noStrike" cap="none" normalizeH="0" baseline="0" dirty="0" smtClean="0">
                <a:ln>
                  <a:noFill/>
                </a:ln>
                <a:solidFill>
                  <a:schemeClr val="tx1"/>
                </a:solidFill>
                <a:effectLst/>
                <a:latin typeface="Cambria" pitchFamily="18" charset="0"/>
                <a:ea typeface="Calibri" pitchFamily="34" charset="0"/>
                <a:cs typeface="Times New Roman" pitchFamily="18" charset="0"/>
              </a:rPr>
              <a:t> inhibition of </a:t>
            </a:r>
            <a:r>
              <a:rPr kumimoji="0" lang="en-GB" sz="2200" b="0" i="1" u="none" strike="noStrike" cap="none" normalizeH="0" baseline="0" dirty="0" err="1" smtClean="0">
                <a:ln>
                  <a:noFill/>
                </a:ln>
                <a:solidFill>
                  <a:schemeClr val="tx1"/>
                </a:solidFill>
                <a:effectLst/>
                <a:latin typeface="Cambria" pitchFamily="18" charset="0"/>
                <a:ea typeface="Calibri" pitchFamily="34" charset="0"/>
                <a:cs typeface="Times New Roman" pitchFamily="18" charset="0"/>
              </a:rPr>
              <a:t>Colletotrichum</a:t>
            </a:r>
            <a:r>
              <a:rPr kumimoji="0" lang="en-GB" sz="2200" b="0" i="1" u="none" strike="noStrike" cap="none" normalizeH="0" baseline="0" dirty="0" smtClean="0">
                <a:ln>
                  <a:noFill/>
                </a:ln>
                <a:solidFill>
                  <a:schemeClr val="tx1"/>
                </a:solidFill>
                <a:effectLst/>
                <a:latin typeface="Cambria" pitchFamily="18" charset="0"/>
                <a:ea typeface="Calibri" pitchFamily="34" charset="0"/>
                <a:cs typeface="Times New Roman" pitchFamily="18" charset="0"/>
              </a:rPr>
              <a:t> </a:t>
            </a:r>
            <a:r>
              <a:rPr kumimoji="0" lang="en-GB" sz="2200" b="0" i="1"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gloeosporioides</a:t>
            </a:r>
            <a:r>
              <a:rPr kumimoji="0" lang="en-GB" sz="2200" b="0" i="0" u="none" strike="noStrike" cap="none" normalizeH="0" baseline="0" dirty="0" smtClean="0">
                <a:ln>
                  <a:noFill/>
                </a:ln>
                <a:solidFill>
                  <a:schemeClr val="tx1"/>
                </a:solidFill>
                <a:effectLst/>
                <a:latin typeface="Cambria" pitchFamily="18" charset="0"/>
                <a:ea typeface="Calibri" pitchFamily="34" charset="0"/>
                <a:cs typeface="Times New Roman" pitchFamily="18" charset="0"/>
              </a:rPr>
              <a:t> by different Fungicides A: Hat trick   B: </a:t>
            </a:r>
            <a:r>
              <a:rPr kumimoji="0" lang="en-GB" sz="2200" b="0" i="0" u="none" strike="noStrike" cap="none" normalizeH="0" baseline="0" dirty="0" err="1" smtClean="0">
                <a:ln>
                  <a:noFill/>
                </a:ln>
                <a:solidFill>
                  <a:schemeClr val="tx1"/>
                </a:solidFill>
                <a:effectLst/>
                <a:latin typeface="Cambria" pitchFamily="18" charset="0"/>
                <a:ea typeface="Calibri" pitchFamily="34" charset="0"/>
                <a:cs typeface="Times New Roman" pitchFamily="18" charset="0"/>
              </a:rPr>
              <a:t>NIHORTLyptol</a:t>
            </a:r>
            <a:r>
              <a:rPr kumimoji="0" lang="en-GB" sz="2200" b="0" i="0" u="none" strike="noStrike" cap="none" normalizeH="0" baseline="0" dirty="0" smtClean="0">
                <a:ln>
                  <a:noFill/>
                </a:ln>
                <a:solidFill>
                  <a:schemeClr val="tx1"/>
                </a:solidFill>
                <a:effectLst/>
                <a:latin typeface="Cambria" pitchFamily="18" charset="0"/>
                <a:ea typeface="Calibri" pitchFamily="34" charset="0"/>
                <a:cs typeface="Times New Roman" pitchFamily="18" charset="0"/>
              </a:rPr>
              <a:t> C: Red-force different </a:t>
            </a:r>
            <a:r>
              <a:rPr kumimoji="0" lang="en-GB" sz="2200" b="0" i="0" u="none" strike="noStrike" cap="none" normalizeH="0" baseline="0" dirty="0" err="1" smtClean="0">
                <a:ln>
                  <a:noFill/>
                </a:ln>
                <a:solidFill>
                  <a:schemeClr val="tx1"/>
                </a:solidFill>
                <a:effectLst/>
                <a:latin typeface="Cambria" pitchFamily="18" charset="0"/>
                <a:ea typeface="Calibri" pitchFamily="34" charset="0"/>
                <a:cs typeface="Times New Roman" pitchFamily="18" charset="0"/>
              </a:rPr>
              <a:t>fungicideA</a:t>
            </a:r>
            <a:r>
              <a:rPr kumimoji="0" lang="en-GB" sz="2200" b="0" i="0" u="none" strike="noStrike" cap="none" normalizeH="0" baseline="0" dirty="0" smtClean="0">
                <a:ln>
                  <a:noFill/>
                </a:ln>
                <a:solidFill>
                  <a:schemeClr val="tx1"/>
                </a:solidFill>
                <a:effectLst/>
                <a:latin typeface="Cambria" pitchFamily="18" charset="0"/>
                <a:ea typeface="Calibri" pitchFamily="34" charset="0"/>
                <a:cs typeface="Times New Roman" pitchFamily="18" charset="0"/>
              </a:rPr>
              <a:t>: Hat trick   B: NIHORT </a:t>
            </a:r>
            <a:r>
              <a:rPr kumimoji="0" lang="en-GB" sz="2200" b="0" i="0" u="none" strike="noStrike" cap="none" normalizeH="0" baseline="0" dirty="0" err="1" smtClean="0">
                <a:ln>
                  <a:noFill/>
                </a:ln>
                <a:solidFill>
                  <a:schemeClr val="tx1"/>
                </a:solidFill>
                <a:effectLst/>
                <a:latin typeface="Cambria" pitchFamily="18" charset="0"/>
                <a:ea typeface="Calibri" pitchFamily="34" charset="0"/>
                <a:cs typeface="Times New Roman" pitchFamily="18" charset="0"/>
              </a:rPr>
              <a:t>Lyptol</a:t>
            </a:r>
            <a:r>
              <a:rPr kumimoji="0" lang="en-GB" sz="2200" b="0" i="0" u="none" strike="noStrike" cap="none" normalizeH="0" baseline="0" dirty="0" smtClean="0">
                <a:ln>
                  <a:noFill/>
                </a:ln>
                <a:solidFill>
                  <a:schemeClr val="tx1"/>
                </a:solidFill>
                <a:effectLst/>
                <a:latin typeface="Cambria" pitchFamily="18" charset="0"/>
                <a:ea typeface="Calibri" pitchFamily="34" charset="0"/>
                <a:cs typeface="Times New Roman" pitchFamily="18" charset="0"/>
              </a:rPr>
              <a:t> D: </a:t>
            </a:r>
            <a:r>
              <a:rPr kumimoji="0" lang="en-GB" sz="2200" b="0" i="0" u="none" strike="noStrike" cap="none" normalizeH="0" baseline="0" dirty="0" err="1" smtClean="0">
                <a:ln>
                  <a:noFill/>
                </a:ln>
                <a:solidFill>
                  <a:schemeClr val="tx1"/>
                </a:solidFill>
                <a:effectLst/>
                <a:latin typeface="Cambria" pitchFamily="18" charset="0"/>
                <a:ea typeface="Calibri" pitchFamily="34" charset="0"/>
                <a:cs typeface="Times New Roman" pitchFamily="18" charset="0"/>
              </a:rPr>
              <a:t>Neem</a:t>
            </a:r>
            <a:r>
              <a:rPr kumimoji="0" lang="en-GB" sz="2200" b="0" i="0" u="none" strike="noStrike" cap="none" normalizeH="0" baseline="0" dirty="0" smtClean="0">
                <a:ln>
                  <a:noFill/>
                </a:ln>
                <a:solidFill>
                  <a:schemeClr val="tx1"/>
                </a:solidFill>
                <a:effectLst/>
                <a:latin typeface="Cambria" pitchFamily="18" charset="0"/>
                <a:ea typeface="Calibri" pitchFamily="34" charset="0"/>
                <a:cs typeface="Times New Roman" pitchFamily="18" charset="0"/>
              </a:rPr>
              <a:t> force E: Control without fungicide  </a:t>
            </a:r>
            <a:endParaRPr kumimoji="0" lang="en-GB" sz="2200" b="0" i="0" u="none" strike="noStrike" cap="none" normalizeH="0" baseline="0" dirty="0" smtClean="0">
              <a:ln>
                <a:noFill/>
              </a:ln>
              <a:solidFill>
                <a:schemeClr val="tx1"/>
              </a:solidFill>
              <a:effectLst/>
              <a:latin typeface="Arial" pitchFamily="34" charset="0"/>
              <a:cs typeface="Arial" pitchFamily="34" charset="0"/>
            </a:endParaRPr>
          </a:p>
        </p:txBody>
      </p:sp>
      <p:pic>
        <p:nvPicPr>
          <p:cNvPr id="94" name="Picture 93" descr="Description: C:\Users\user\AppData\Local\Microsoft\Windows\Temporary Internet Files\Content.Word\IMG-20181126-WA0000.jpg"/>
          <p:cNvPicPr/>
          <p:nvPr/>
        </p:nvPicPr>
        <p:blipFill>
          <a:blip r:embed="rId8"/>
          <a:srcRect/>
          <a:stretch>
            <a:fillRect/>
          </a:stretch>
        </p:blipFill>
        <p:spPr bwMode="auto">
          <a:xfrm>
            <a:off x="17830800" y="8953500"/>
            <a:ext cx="5029200" cy="3429000"/>
          </a:xfrm>
          <a:prstGeom prst="rect">
            <a:avLst/>
          </a:prstGeom>
          <a:noFill/>
          <a:ln w="9525">
            <a:noFill/>
            <a:miter lim="800000"/>
            <a:headEnd/>
            <a:tailEnd/>
          </a:ln>
        </p:spPr>
      </p:pic>
      <p:pic>
        <p:nvPicPr>
          <p:cNvPr id="96" name="Picture 95"/>
          <p:cNvPicPr/>
          <p:nvPr/>
        </p:nvPicPr>
        <p:blipFill>
          <a:blip r:embed="rId9"/>
          <a:srcRect/>
          <a:stretch>
            <a:fillRect/>
          </a:stretch>
        </p:blipFill>
        <p:spPr bwMode="auto">
          <a:xfrm>
            <a:off x="22936200" y="8877300"/>
            <a:ext cx="4953000" cy="3581400"/>
          </a:xfrm>
          <a:prstGeom prst="rect">
            <a:avLst/>
          </a:prstGeom>
          <a:noFill/>
          <a:ln w="9525">
            <a:noFill/>
            <a:miter lim="800000"/>
            <a:headEnd/>
            <a:tailEnd/>
          </a:ln>
        </p:spPr>
      </p:pic>
      <p:pic>
        <p:nvPicPr>
          <p:cNvPr id="98" name="Picture 97"/>
          <p:cNvPicPr/>
          <p:nvPr/>
        </p:nvPicPr>
        <p:blipFill>
          <a:blip r:embed="rId10" cstate="print"/>
          <a:srcRect/>
          <a:stretch>
            <a:fillRect/>
          </a:stretch>
        </p:blipFill>
        <p:spPr bwMode="auto">
          <a:xfrm>
            <a:off x="16535400" y="14668500"/>
            <a:ext cx="5715000" cy="3276600"/>
          </a:xfrm>
          <a:prstGeom prst="rect">
            <a:avLst/>
          </a:prstGeom>
          <a:noFill/>
          <a:ln w="9525">
            <a:noFill/>
            <a:miter lim="800000"/>
            <a:headEnd/>
            <a:tailEnd/>
          </a:ln>
        </p:spPr>
      </p:pic>
      <p:sp>
        <p:nvSpPr>
          <p:cNvPr id="99" name="Rectangle 98"/>
          <p:cNvSpPr/>
          <p:nvPr/>
        </p:nvSpPr>
        <p:spPr>
          <a:xfrm>
            <a:off x="15697200" y="18021300"/>
            <a:ext cx="14401800" cy="477054"/>
          </a:xfrm>
          <a:prstGeom prst="rect">
            <a:avLst/>
          </a:prstGeom>
        </p:spPr>
        <p:txBody>
          <a:bodyPr>
            <a:spAutoFit/>
          </a:bodyPr>
          <a:lstStyle/>
          <a:p>
            <a:pPr lvl="0" algn="just"/>
            <a:r>
              <a:rPr lang="en-GB" sz="2500" dirty="0" smtClean="0">
                <a:latin typeface="Cambria" pitchFamily="18" charset="0"/>
                <a:ea typeface="Calibri" pitchFamily="34" charset="0"/>
                <a:cs typeface="Times New Roman" pitchFamily="18" charset="0"/>
              </a:rPr>
              <a:t>Figure 1: A map showing the states surveyed for incidence and severity of citrus fruit spot </a:t>
            </a:r>
            <a:r>
              <a:rPr lang="en-GB" sz="2500" dirty="0" smtClean="0">
                <a:latin typeface="Times New Roman" pitchFamily="18" charset="0"/>
                <a:ea typeface="Calibri" pitchFamily="34" charset="0"/>
                <a:cs typeface="Times New Roman" pitchFamily="18" charset="0"/>
              </a:rPr>
              <a:t> </a:t>
            </a:r>
            <a:endParaRPr lang="en-GB" sz="2500" dirty="0" smtClean="0">
              <a:latin typeface="Arial" pitchFamily="34" charset="0"/>
              <a:cs typeface="Arial" pitchFamily="34" charset="0"/>
            </a:endParaRPr>
          </a:p>
        </p:txBody>
      </p:sp>
      <p:pic>
        <p:nvPicPr>
          <p:cNvPr id="100" name="Picture 99" descr="2.jpg"/>
          <p:cNvPicPr/>
          <p:nvPr/>
        </p:nvPicPr>
        <p:blipFill rotWithShape="1">
          <a:blip r:embed="rId11" cstate="print">
            <a:extLst>
              <a:ext uri="{28A0092B-C50C-407E-A947-70E740481C1C}">
                <a14:useLocalDpi xmlns:lc="http://schemas.openxmlformats.org/drawingml/2006/lockedCanvas" xmlns:pic="http://schemas.openxmlformats.org/drawingml/2006/picture" xmlns:a14="http://schemas.microsoft.com/office/drawing/2010/main" xmlns="" val="0"/>
              </a:ext>
            </a:extLst>
          </a:blip>
          <a:srcRect l="3390" t="-59" r="87734" b="88700"/>
          <a:stretch/>
        </p:blipFill>
        <p:spPr bwMode="auto">
          <a:xfrm>
            <a:off x="21564600" y="39585900"/>
            <a:ext cx="1752600" cy="1524000"/>
          </a:xfrm>
          <a:prstGeom prst="rect">
            <a:avLst/>
          </a:prstGeom>
          <a:noFill/>
          <a:ln>
            <a:noFill/>
          </a:ln>
          <a:extLst>
            <a:ext uri="{909E8E84-426E-40DD-AFC4-6F175D3DCCD1}">
              <a14:hiddenFill xmlns:lc="http://schemas.openxmlformats.org/drawingml/2006/lockedCanvas" xmlns:pic="http://schemas.openxmlformats.org/drawingml/2006/picture" xmlns:a14="http://schemas.microsoft.com/office/drawing/2010/main" xmlns="">
                <a:solidFill>
                  <a:srgbClr val="FFFFFF"/>
                </a:solidFill>
              </a14:hiddenFill>
            </a:ext>
            <a:ext uri="{91240B29-F687-4F45-9708-019B960494DF}">
              <a14:hiddenLine xmlns:lc="http://schemas.openxmlformats.org/drawingml/2006/lockedCanvas" xmlns:pic="http://schemas.openxmlformats.org/drawingml/2006/picture" xmlns:a14="http://schemas.microsoft.com/office/drawing/2010/main" xmlns="" w="9525">
                <a:solidFill>
                  <a:srgbClr val="000000"/>
                </a:solidFill>
                <a:miter lim="800000"/>
                <a:headEnd/>
                <a:tailEnd/>
              </a14:hiddenLine>
            </a:ext>
          </a:extLst>
        </p:spPr>
      </p:pic>
      <p:pic>
        <p:nvPicPr>
          <p:cNvPr id="101" name="Picture 100" descr="2.jpg"/>
          <p:cNvPicPr/>
          <p:nvPr/>
        </p:nvPicPr>
        <p:blipFill rotWithShape="1">
          <a:blip r:embed="rId11" cstate="print">
            <a:extLst>
              <a:ext uri="{28A0092B-C50C-407E-A947-70E740481C1C}">
                <a14:useLocalDpi xmlns:lc="http://schemas.openxmlformats.org/drawingml/2006/lockedCanvas" xmlns:pic="http://schemas.openxmlformats.org/drawingml/2006/picture" xmlns:a14="http://schemas.microsoft.com/office/drawing/2010/main" xmlns="" val="0"/>
              </a:ext>
            </a:extLst>
          </a:blip>
          <a:srcRect l="13559" t="1071" r="76271" b="88760"/>
          <a:stretch/>
        </p:blipFill>
        <p:spPr bwMode="auto">
          <a:xfrm>
            <a:off x="25603200" y="39738300"/>
            <a:ext cx="1478280" cy="1257300"/>
          </a:xfrm>
          <a:prstGeom prst="rect">
            <a:avLst/>
          </a:prstGeom>
          <a:noFill/>
          <a:ln>
            <a:noFill/>
          </a:ln>
          <a:extLst>
            <a:ext uri="{909E8E84-426E-40DD-AFC4-6F175D3DCCD1}">
              <a14:hiddenFill xmlns:lc="http://schemas.openxmlformats.org/drawingml/2006/lockedCanvas" xmlns:pic="http://schemas.openxmlformats.org/drawingml/2006/picture" xmlns:a14="http://schemas.microsoft.com/office/drawing/2010/main" xmlns="">
                <a:solidFill>
                  <a:srgbClr val="FFFFFF"/>
                </a:solidFill>
              </a14:hiddenFill>
            </a:ext>
            <a:ext uri="{91240B29-F687-4F45-9708-019B960494DF}">
              <a14:hiddenLine xmlns:lc="http://schemas.openxmlformats.org/drawingml/2006/lockedCanvas" xmlns:pic="http://schemas.openxmlformats.org/drawingml/2006/picture" xmlns:a14="http://schemas.microsoft.com/office/drawing/2010/main" xmlns=""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Modèle par défaut">
  <a:themeElements>
    <a:clrScheme name="Modèle par défau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Modèle par défaut">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114800" rtl="0" eaLnBrk="1" fontAlgn="base" latinLnBrk="0" hangingPunct="1">
          <a:lnSpc>
            <a:spcPct val="100000"/>
          </a:lnSpc>
          <a:spcBef>
            <a:spcPct val="0"/>
          </a:spcBef>
          <a:spcAft>
            <a:spcPct val="0"/>
          </a:spcAft>
          <a:buClrTx/>
          <a:buSzTx/>
          <a:buFontTx/>
          <a:buNone/>
          <a:tabLst/>
          <a:defRPr kumimoji="0" lang="fr-FR" sz="81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114800" rtl="0" eaLnBrk="1" fontAlgn="base" latinLnBrk="0" hangingPunct="1">
          <a:lnSpc>
            <a:spcPct val="100000"/>
          </a:lnSpc>
          <a:spcBef>
            <a:spcPct val="0"/>
          </a:spcBef>
          <a:spcAft>
            <a:spcPct val="0"/>
          </a:spcAft>
          <a:buClrTx/>
          <a:buSzTx/>
          <a:buFontTx/>
          <a:buNone/>
          <a:tabLst/>
          <a:defRPr kumimoji="0" lang="fr-FR" sz="8100" b="0" i="0" u="none" strike="noStrike" cap="none" normalizeH="0" baseline="0" smtClean="0">
            <a:ln>
              <a:noFill/>
            </a:ln>
            <a:solidFill>
              <a:schemeClr val="tx1"/>
            </a:solidFill>
            <a:effectLst/>
            <a:latin typeface="Arial" charset="0"/>
          </a:defRPr>
        </a:defPPr>
      </a:lstStyle>
    </a:lnDef>
  </a:objectDefaults>
  <a:extraClrSchemeLst>
    <a:extraClrScheme>
      <a:clrScheme name="Modèle par défau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Modèle par défaut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Modèle par défaut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Modèle par défaut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Modèle par défaut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Modèle par défaut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Modèle par défaut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Modèle par défaut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Modèle par défaut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Modèle par défaut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Modèle par défaut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Modèle par défaut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3889</TotalTime>
  <Words>779</Words>
  <Application>Microsoft Office PowerPoint</Application>
  <PresentationFormat>Custom</PresentationFormat>
  <Paragraphs>108</Paragraphs>
  <Slides>1</Slides>
  <Notes>1</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Modèle par défaut</vt:lpstr>
      <vt:lpstr>Incidence, pathogenicity and control of fruit spots in major citrus growing areas of Nigeria </vt:lpstr>
    </vt:vector>
  </TitlesOfParts>
  <Company>cirad</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Résistance</dc:title>
  <dc:creator>TENDENG</dc:creator>
  <cp:lastModifiedBy>user</cp:lastModifiedBy>
  <cp:revision>245</cp:revision>
  <dcterms:created xsi:type="dcterms:W3CDTF">2005-12-15T11:31:37Z</dcterms:created>
  <dcterms:modified xsi:type="dcterms:W3CDTF">2021-03-25T21:15:32Z</dcterms:modified>
</cp:coreProperties>
</file>